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Microsoft_Equation1.bin" ContentType="application/vnd.openxmlformats-officedocument.oleObject"/>
  <Override PartName="/ppt/embeddings/Microsoft_Equation2.bin" ContentType="application/vnd.openxmlformats-officedocument.oleObject"/>
  <Override PartName="/ppt/embeddings/Microsoft_Equation3.bin" ContentType="application/vnd.openxmlformats-officedocument.oleObject"/>
  <Override PartName="/ppt/embeddings/Microsoft_Equation4.bin" ContentType="application/vnd.openxmlformats-officedocument.oleObject"/>
  <Override PartName="/ppt/embeddings/Microsoft_Equation5.bin" ContentType="application/vnd.openxmlformats-officedocument.oleObject"/>
  <Override PartName="/ppt/embeddings/Microsoft_Equation6.bin" ContentType="application/vnd.openxmlformats-officedocument.oleObject"/>
  <Override PartName="/ppt/tags/tag1.xml" ContentType="application/vnd.openxmlformats-officedocument.presentationml.tags+xml"/>
  <Override PartName="/ppt/tags/tag2.xml" ContentType="application/vnd.openxmlformats-officedocument.presentationml.tags+xml"/>
  <Override PartName="/ppt/notesSlides/notesSlide13.xml" ContentType="application/vnd.openxmlformats-officedocument.presentationml.notesSlide+xml"/>
  <Override PartName="/ppt/embeddings/oleObject1.bin" ContentType="application/vnd.openxmlformats-officedocument.oleObject"/>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9" r:id="rId2"/>
    <p:sldId id="296" r:id="rId3"/>
    <p:sldId id="295" r:id="rId4"/>
    <p:sldId id="261" r:id="rId5"/>
    <p:sldId id="294" r:id="rId6"/>
    <p:sldId id="262" r:id="rId7"/>
    <p:sldId id="263" r:id="rId8"/>
    <p:sldId id="264" r:id="rId9"/>
    <p:sldId id="265" r:id="rId10"/>
    <p:sldId id="270" r:id="rId11"/>
    <p:sldId id="271" r:id="rId12"/>
    <p:sldId id="272" r:id="rId13"/>
    <p:sldId id="273" r:id="rId14"/>
    <p:sldId id="266" r:id="rId15"/>
    <p:sldId id="267" r:id="rId16"/>
    <p:sldId id="274" r:id="rId17"/>
    <p:sldId id="268" r:id="rId18"/>
    <p:sldId id="269" r:id="rId19"/>
    <p:sldId id="275" r:id="rId20"/>
    <p:sldId id="297" r:id="rId21"/>
    <p:sldId id="298" r:id="rId22"/>
    <p:sldId id="276" r:id="rId23"/>
    <p:sldId id="277" r:id="rId24"/>
    <p:sldId id="290" r:id="rId25"/>
    <p:sldId id="278" r:id="rId26"/>
    <p:sldId id="279" r:id="rId27"/>
    <p:sldId id="280" r:id="rId28"/>
    <p:sldId id="306" r:id="rId29"/>
    <p:sldId id="307" r:id="rId30"/>
    <p:sldId id="308" r:id="rId31"/>
    <p:sldId id="281" r:id="rId32"/>
    <p:sldId id="282" r:id="rId33"/>
    <p:sldId id="283" r:id="rId34"/>
    <p:sldId id="284" r:id="rId35"/>
    <p:sldId id="285" r:id="rId36"/>
    <p:sldId id="286" r:id="rId37"/>
    <p:sldId id="287" r:id="rId38"/>
    <p:sldId id="299" r:id="rId39"/>
    <p:sldId id="305" r:id="rId40"/>
    <p:sldId id="301" r:id="rId41"/>
    <p:sldId id="303" r:id="rId42"/>
    <p:sldId id="304" r:id="rId43"/>
    <p:sldId id="288" r:id="rId44"/>
    <p:sldId id="291"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472" autoAdjust="0"/>
  </p:normalViewPr>
  <p:slideViewPr>
    <p:cSldViewPr snapToGrid="0" snapToObjects="1">
      <p:cViewPr varScale="1">
        <p:scale>
          <a:sx n="73" d="100"/>
          <a:sy n="73" d="100"/>
        </p:scale>
        <p:origin x="-212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 Id="rId3"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 Id="rId3"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7.png"/><Relationship Id="rId3" Type="http://schemas.openxmlformats.org/officeDocument/2006/relationships/image" Target="../media/image5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F4A539-489A-F148-A7A8-3AC78B7FC80F}" type="datetimeFigureOut">
              <a:rPr lang="en-US" smtClean="0"/>
              <a:t>10/7/17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CD53C3-75E7-504E-B44C-E57428229B6F}" type="slidenum">
              <a:rPr lang="en-US" smtClean="0"/>
              <a:t>‹#›</a:t>
            </a:fld>
            <a:endParaRPr lang="en-US"/>
          </a:p>
        </p:txBody>
      </p:sp>
    </p:spTree>
    <p:extLst>
      <p:ext uri="{BB962C8B-B14F-4D97-AF65-F5344CB8AC3E}">
        <p14:creationId xmlns:p14="http://schemas.microsoft.com/office/powerpoint/2010/main" val="15905671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DABA5E-F565-2C4B-8173-A16EFD10E715}" type="slidenum">
              <a:rPr lang="en-US" sz="1200">
                <a:latin typeface="Calibri" charset="0"/>
              </a:rPr>
              <a:pPr eaLnBrk="1" hangingPunct="1"/>
              <a:t>9</a:t>
            </a:fld>
            <a:endParaRPr lang="en-US" sz="1200">
              <a:latin typeface="Calibri" charset="0"/>
            </a:endParaRPr>
          </a:p>
        </p:txBody>
      </p:sp>
      <p:sp>
        <p:nvSpPr>
          <p:cNvPr id="7987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ru-RU">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DABA5E-F565-2C4B-8173-A16EFD10E715}" type="slidenum">
              <a:rPr lang="en-US" sz="1200">
                <a:latin typeface="Calibri" charset="0"/>
              </a:rPr>
              <a:pPr eaLnBrk="1" hangingPunct="1"/>
              <a:t>20</a:t>
            </a:fld>
            <a:endParaRPr lang="en-US" sz="1200">
              <a:latin typeface="Calibri" charset="0"/>
            </a:endParaRPr>
          </a:p>
        </p:txBody>
      </p:sp>
      <p:sp>
        <p:nvSpPr>
          <p:cNvPr id="7987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ru-RU" dirty="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DABA5E-F565-2C4B-8173-A16EFD10E715}" type="slidenum">
              <a:rPr lang="en-US" sz="1200">
                <a:latin typeface="Calibri" charset="0"/>
              </a:rPr>
              <a:pPr eaLnBrk="1" hangingPunct="1"/>
              <a:t>21</a:t>
            </a:fld>
            <a:endParaRPr lang="en-US" sz="1200">
              <a:latin typeface="Calibri" charset="0"/>
            </a:endParaRPr>
          </a:p>
        </p:txBody>
      </p:sp>
      <p:sp>
        <p:nvSpPr>
          <p:cNvPr id="7987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ru-RU">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44D8408-B43D-5D4D-9FE2-0E9231517059}" type="slidenum">
              <a:rPr lang="en-US" sz="1200">
                <a:solidFill>
                  <a:srgbClr val="000000"/>
                </a:solidFill>
                <a:latin typeface="Calibri" charset="0"/>
              </a:rPr>
              <a:pPr eaLnBrk="1" hangingPunct="1"/>
              <a:t>35</a:t>
            </a:fld>
            <a:endParaRPr lang="en-US" sz="1200">
              <a:solidFill>
                <a:srgbClr val="000000"/>
              </a:solidFill>
              <a:latin typeface="Calibri" charset="0"/>
            </a:endParaRPr>
          </a:p>
        </p:txBody>
      </p:sp>
      <p:sp>
        <p:nvSpPr>
          <p:cNvPr id="103426" name="Rectangle 2"/>
          <p:cNvSpPr>
            <a:spLocks noGrp="1" noRot="1" noChangeAspect="1" noChangeArrowheads="1" noTextEdit="1"/>
          </p:cNvSpPr>
          <p:nvPr>
            <p:ph type="sldImg"/>
          </p:nvPr>
        </p:nvSpPr>
        <p:spPr bwMode="auto">
          <a:xfrm>
            <a:off x="1141413" y="685800"/>
            <a:ext cx="4573587"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7" name="Rectangle 3"/>
          <p:cNvSpPr>
            <a:spLocks noGrp="1" noChangeArrowheads="1"/>
          </p:cNvSpPr>
          <p:nvPr>
            <p:ph type="body" idx="1"/>
          </p:nvPr>
        </p:nvSpPr>
        <p:spPr bwMode="auto">
          <a:xfrm>
            <a:off x="917575" y="4344988"/>
            <a:ext cx="5022850"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84060" tIns="42029" rIns="84060" bIns="42029"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figure above, spatial frequency increases as you look from left to right (the bars become thinner and thinner) and contrast decreases as you look from bottom to top (bars become more difficult to see). From a fixed viewing distance, notice over the range of spatial frequencies the contrast values where the bars are just barely visible - imagine placing a curve along those points of threshold visibility. You'd trace out an inverted U-shaped curve. This is your contrast sensitivity function.</a:t>
            </a:r>
          </a:p>
          <a:p>
            <a:pPr eaLnBrk="1" hangingPunct="1"/>
            <a:endParaRPr lang="en-GB" dirty="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8691F06-5AAA-1341-AADF-B8282DC68E63}" type="slidenum">
              <a:rPr lang="en-US">
                <a:latin typeface="Calibri" charset="0"/>
              </a:rPr>
              <a:pPr eaLnBrk="1" hangingPunct="1"/>
              <a:t>40</a:t>
            </a:fld>
            <a:endParaRPr lang="en-US">
              <a:latin typeface="Calibri" charset="0"/>
            </a:endParaRPr>
          </a:p>
        </p:txBody>
      </p:sp>
      <p:sp>
        <p:nvSpPr>
          <p:cNvPr id="89091"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2"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6EFCF1A-DEE5-5348-AF0C-EFB1F5C5654F}" type="slidenum">
              <a:rPr lang="en-US">
                <a:latin typeface="Calibri" charset="0"/>
              </a:rPr>
              <a:pPr eaLnBrk="1" hangingPunct="1"/>
              <a:t>41</a:t>
            </a:fld>
            <a:endParaRPr lang="en-US">
              <a:latin typeface="Calibri" charset="0"/>
            </a:endParaRPr>
          </a:p>
        </p:txBody>
      </p:sp>
      <p:sp>
        <p:nvSpPr>
          <p:cNvPr id="88067" name="Rectangle 2"/>
          <p:cNvSpPr>
            <a:spLocks noGrp="1" noRot="1" noChangeAspect="1" noChangeArrowheads="1" noTextEdit="1"/>
          </p:cNvSpPr>
          <p:nvPr>
            <p:ph type="sldImg"/>
          </p:nvPr>
        </p:nvSpPr>
        <p:spPr bwMode="auto">
          <a:xfrm>
            <a:off x="1141413" y="684213"/>
            <a:ext cx="4549775" cy="34131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8068" name="Rectangle 3"/>
          <p:cNvSpPr>
            <a:spLocks noGrp="1" noChangeArrowheads="1"/>
          </p:cNvSpPr>
          <p:nvPr>
            <p:ph type="body" idx="1"/>
          </p:nvPr>
        </p:nvSpPr>
        <p:spPr bwMode="auto">
          <a:xfrm>
            <a:off x="889000" y="4324350"/>
            <a:ext cx="5048250" cy="4171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How many 2</a:t>
            </a:r>
            <a:r>
              <a:rPr lang="en-US" baseline="30000">
                <a:latin typeface="Calibri" charset="0"/>
              </a:rPr>
              <a:t>nd</a:t>
            </a:r>
            <a:r>
              <a:rPr lang="en-US">
                <a:latin typeface="Calibri" charset="0"/>
              </a:rPr>
              <a:t> derivative filters are there?  There are four 2</a:t>
            </a:r>
            <a:r>
              <a:rPr lang="en-US" baseline="30000">
                <a:latin typeface="Calibri" charset="0"/>
              </a:rPr>
              <a:t>nd</a:t>
            </a:r>
            <a:r>
              <a:rPr lang="en-US">
                <a:latin typeface="Calibri" charset="0"/>
              </a:rPr>
              <a:t> partial derivative filters.</a:t>
            </a:r>
          </a:p>
          <a:p>
            <a:pPr eaLnBrk="1" hangingPunct="1"/>
            <a:r>
              <a:rPr lang="en-US">
                <a:latin typeface="Calibri" charset="0"/>
              </a:rPr>
              <a:t>In practice, it’s handy to define a single 2</a:t>
            </a:r>
            <a:r>
              <a:rPr lang="en-US" baseline="30000">
                <a:latin typeface="Calibri" charset="0"/>
              </a:rPr>
              <a:t>nd</a:t>
            </a:r>
            <a:r>
              <a:rPr lang="en-US">
                <a:latin typeface="Calibri" charset="0"/>
              </a:rPr>
              <a:t> derivative filter—the Laplacian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6EFCF1A-DEE5-5348-AF0C-EFB1F5C5654F}" type="slidenum">
              <a:rPr lang="en-US">
                <a:latin typeface="Calibri" charset="0"/>
              </a:rPr>
              <a:pPr eaLnBrk="1" hangingPunct="1"/>
              <a:t>42</a:t>
            </a:fld>
            <a:endParaRPr lang="en-US">
              <a:latin typeface="Calibri" charset="0"/>
            </a:endParaRPr>
          </a:p>
        </p:txBody>
      </p:sp>
      <p:sp>
        <p:nvSpPr>
          <p:cNvPr id="88067" name="Rectangle 2"/>
          <p:cNvSpPr>
            <a:spLocks noGrp="1" noRot="1" noChangeAspect="1" noChangeArrowheads="1" noTextEdit="1"/>
          </p:cNvSpPr>
          <p:nvPr>
            <p:ph type="sldImg"/>
          </p:nvPr>
        </p:nvSpPr>
        <p:spPr bwMode="auto">
          <a:xfrm>
            <a:off x="1141413" y="684213"/>
            <a:ext cx="4549775" cy="34131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8068" name="Rectangle 3"/>
          <p:cNvSpPr>
            <a:spLocks noGrp="1" noChangeArrowheads="1"/>
          </p:cNvSpPr>
          <p:nvPr>
            <p:ph type="body" idx="1"/>
          </p:nvPr>
        </p:nvSpPr>
        <p:spPr bwMode="auto">
          <a:xfrm>
            <a:off x="889000" y="4324350"/>
            <a:ext cx="5048250" cy="4171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How many 2</a:t>
            </a:r>
            <a:r>
              <a:rPr lang="en-US" baseline="30000">
                <a:latin typeface="Calibri" charset="0"/>
              </a:rPr>
              <a:t>nd</a:t>
            </a:r>
            <a:r>
              <a:rPr lang="en-US">
                <a:latin typeface="Calibri" charset="0"/>
              </a:rPr>
              <a:t> derivative filters are there?  There are four 2</a:t>
            </a:r>
            <a:r>
              <a:rPr lang="en-US" baseline="30000">
                <a:latin typeface="Calibri" charset="0"/>
              </a:rPr>
              <a:t>nd</a:t>
            </a:r>
            <a:r>
              <a:rPr lang="en-US">
                <a:latin typeface="Calibri" charset="0"/>
              </a:rPr>
              <a:t> partial derivative filters.</a:t>
            </a:r>
          </a:p>
          <a:p>
            <a:pPr eaLnBrk="1" hangingPunct="1"/>
            <a:r>
              <a:rPr lang="en-US">
                <a:latin typeface="Calibri" charset="0"/>
              </a:rPr>
              <a:t>In practice, it’s handy to define a single 2</a:t>
            </a:r>
            <a:r>
              <a:rPr lang="en-US" baseline="30000">
                <a:latin typeface="Calibri" charset="0"/>
              </a:rPr>
              <a:t>nd</a:t>
            </a:r>
            <a:r>
              <a:rPr lang="en-US">
                <a:latin typeface="Calibri" charset="0"/>
              </a:rPr>
              <a:t> derivative filter—the Laplacian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DABA5E-F565-2C4B-8173-A16EFD10E715}" type="slidenum">
              <a:rPr lang="en-US" sz="1200">
                <a:latin typeface="Calibri" charset="0"/>
              </a:rPr>
              <a:pPr eaLnBrk="1" hangingPunct="1"/>
              <a:t>10</a:t>
            </a:fld>
            <a:endParaRPr lang="en-US" sz="1200">
              <a:latin typeface="Calibri" charset="0"/>
            </a:endParaRPr>
          </a:p>
        </p:txBody>
      </p:sp>
      <p:sp>
        <p:nvSpPr>
          <p:cNvPr id="7987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ru-RU">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DABA5E-F565-2C4B-8173-A16EFD10E715}" type="slidenum">
              <a:rPr lang="en-US" sz="1200">
                <a:latin typeface="Calibri" charset="0"/>
              </a:rPr>
              <a:pPr eaLnBrk="1" hangingPunct="1"/>
              <a:t>11</a:t>
            </a:fld>
            <a:endParaRPr lang="en-US" sz="1200">
              <a:latin typeface="Calibri" charset="0"/>
            </a:endParaRPr>
          </a:p>
        </p:txBody>
      </p:sp>
      <p:sp>
        <p:nvSpPr>
          <p:cNvPr id="7987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ru-RU">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DABA5E-F565-2C4B-8173-A16EFD10E715}" type="slidenum">
              <a:rPr lang="en-US" sz="1200">
                <a:latin typeface="Calibri" charset="0"/>
              </a:rPr>
              <a:pPr eaLnBrk="1" hangingPunct="1"/>
              <a:t>12</a:t>
            </a:fld>
            <a:endParaRPr lang="en-US" sz="1200">
              <a:latin typeface="Calibri" charset="0"/>
            </a:endParaRPr>
          </a:p>
        </p:txBody>
      </p:sp>
      <p:sp>
        <p:nvSpPr>
          <p:cNvPr id="7987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ru-RU">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DABA5E-F565-2C4B-8173-A16EFD10E715}" type="slidenum">
              <a:rPr lang="en-US" sz="1200">
                <a:latin typeface="Calibri" charset="0"/>
              </a:rPr>
              <a:pPr eaLnBrk="1" hangingPunct="1"/>
              <a:t>13</a:t>
            </a:fld>
            <a:endParaRPr lang="en-US" sz="1200">
              <a:latin typeface="Calibri" charset="0"/>
            </a:endParaRPr>
          </a:p>
        </p:txBody>
      </p:sp>
      <p:sp>
        <p:nvSpPr>
          <p:cNvPr id="7987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ru-RU">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3F9E841-3A95-7545-9D7A-4A4BB614B48C}" type="slidenum">
              <a:rPr lang="en-US" sz="1200">
                <a:latin typeface="Calibri" charset="0"/>
              </a:rPr>
              <a:pPr eaLnBrk="1" hangingPunct="1"/>
              <a:t>14</a:t>
            </a:fld>
            <a:endParaRPr lang="en-US" sz="1200">
              <a:latin typeface="Calibri" charset="0"/>
            </a:endParaRPr>
          </a:p>
        </p:txBody>
      </p:sp>
      <p:sp>
        <p:nvSpPr>
          <p:cNvPr id="81922"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1923"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problem the brain faces in viewing these frames in rapid succession is that there are two interpretations. One interpretation is that the wheel has moved by 83% of the spoke interval in the clockwise direction. The alternative interpretation is that it has moved by 17% of the spoke interval in the counter-clockwise direction. It turns out that the brain prefers the latter interpretation, and so as a result you perceive the wheel moving backwards (counter-clockwise) at a slower speed than it is actually moving:</a:t>
            </a:r>
          </a:p>
          <a:p>
            <a:endParaRPr lang="en-US" dirty="0"/>
          </a:p>
        </p:txBody>
      </p:sp>
      <p:sp>
        <p:nvSpPr>
          <p:cNvPr id="4" name="Slide Number Placeholder 3"/>
          <p:cNvSpPr>
            <a:spLocks noGrp="1"/>
          </p:cNvSpPr>
          <p:nvPr>
            <p:ph type="sldNum" sz="quarter" idx="10"/>
          </p:nvPr>
        </p:nvSpPr>
        <p:spPr/>
        <p:txBody>
          <a:bodyPr/>
          <a:lstStyle/>
          <a:p>
            <a:fld id="{76CD53C3-75E7-504E-B44C-E57428229B6F}" type="slidenum">
              <a:rPr lang="en-US" smtClean="0"/>
              <a:t>16</a:t>
            </a:fld>
            <a:endParaRPr lang="en-US"/>
          </a:p>
        </p:txBody>
      </p:sp>
    </p:spTree>
    <p:extLst>
      <p:ext uri="{BB962C8B-B14F-4D97-AF65-F5344CB8AC3E}">
        <p14:creationId xmlns:p14="http://schemas.microsoft.com/office/powerpoint/2010/main" val="3838630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E43805-0762-E549-9EA6-136A308AFFC1}" type="slidenum">
              <a:rPr lang="en-US" sz="1200">
                <a:latin typeface="Calibri" charset="0"/>
              </a:rPr>
              <a:pPr eaLnBrk="1" hangingPunct="1"/>
              <a:t>17</a:t>
            </a:fld>
            <a:endParaRPr lang="en-US" sz="1200">
              <a:latin typeface="Calibri" charset="0"/>
            </a:endParaRPr>
          </a:p>
        </p:txBody>
      </p:sp>
      <p:sp>
        <p:nvSpPr>
          <p:cNvPr id="8499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732B27-A0CA-4145-8606-199B15CE2D73}" type="slidenum">
              <a:rPr lang="en-US" sz="1200">
                <a:latin typeface="Calibri" charset="0"/>
              </a:rPr>
              <a:pPr eaLnBrk="1" hangingPunct="1"/>
              <a:t>19</a:t>
            </a:fld>
            <a:endParaRPr lang="en-US" sz="1200">
              <a:latin typeface="Calibri" charset="0"/>
            </a:endParaRPr>
          </a:p>
        </p:txBody>
      </p:sp>
      <p:sp>
        <p:nvSpPr>
          <p:cNvPr id="88066"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80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B28B5D-52D7-4245-962E-7FE1B7189442}"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338987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B28B5D-52D7-4245-962E-7FE1B7189442}"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3611013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B28B5D-52D7-4245-962E-7FE1B7189442}"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2190658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B28B5D-52D7-4245-962E-7FE1B7189442}"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265264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B28B5D-52D7-4245-962E-7FE1B7189442}"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3503754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B28B5D-52D7-4245-962E-7FE1B7189442}" type="datetimeFigureOut">
              <a:rPr lang="en-US" smtClean="0"/>
              <a:t>10/7/17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84215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B28B5D-52D7-4245-962E-7FE1B7189442}" type="datetimeFigureOut">
              <a:rPr lang="en-US" smtClean="0"/>
              <a:t>10/7/17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131505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B28B5D-52D7-4245-962E-7FE1B7189442}" type="datetimeFigureOut">
              <a:rPr lang="en-US" smtClean="0"/>
              <a:t>10/7/17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722127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28B5D-52D7-4245-962E-7FE1B7189442}" type="datetimeFigureOut">
              <a:rPr lang="en-US" smtClean="0"/>
              <a:t>10/7/17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2338784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B28B5D-52D7-4245-962E-7FE1B7189442}" type="datetimeFigureOut">
              <a:rPr lang="en-US" smtClean="0"/>
              <a:t>10/7/17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4083997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B28B5D-52D7-4245-962E-7FE1B7189442}" type="datetimeFigureOut">
              <a:rPr lang="en-US" smtClean="0"/>
              <a:t>10/7/17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5D0D5B-91CC-B746-81D6-CEF7D57C5449}" type="slidenum">
              <a:rPr lang="en-US" smtClean="0"/>
              <a:t>‹#›</a:t>
            </a:fld>
            <a:endParaRPr lang="en-US"/>
          </a:p>
        </p:txBody>
      </p:sp>
    </p:spTree>
    <p:extLst>
      <p:ext uri="{BB962C8B-B14F-4D97-AF65-F5344CB8AC3E}">
        <p14:creationId xmlns:p14="http://schemas.microsoft.com/office/powerpoint/2010/main" val="24046410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B28B5D-52D7-4245-962E-7FE1B7189442}" type="datetimeFigureOut">
              <a:rPr lang="en-US" smtClean="0"/>
              <a:t>10/7/17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D0D5B-91CC-B746-81D6-CEF7D57C5449}" type="slidenum">
              <a:rPr lang="en-US" smtClean="0"/>
              <a:t>‹#›</a:t>
            </a:fld>
            <a:endParaRPr lang="en-US"/>
          </a:p>
        </p:txBody>
      </p:sp>
    </p:spTree>
    <p:extLst>
      <p:ext uri="{BB962C8B-B14F-4D97-AF65-F5344CB8AC3E}">
        <p14:creationId xmlns:p14="http://schemas.microsoft.com/office/powerpoint/2010/main" val="2220843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www.michaelbach.de/ot/mot-wagonWheel/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wmf"/></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 Id="rId3" Type="http://schemas.openxmlformats.org/officeDocument/2006/relationships/image" Target="../media/image18.wmf"/></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28.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29.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wmf"/></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www.psy.vanderbilt.edu/courses/hon185/SpatialFrequency/SpatialFrequency.html" TargetMode="Externa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oleObject" Target="../embeddings/Microsoft_Equation1.bin"/><Relationship Id="rId5" Type="http://schemas.openxmlformats.org/officeDocument/2006/relationships/image" Target="../media/image49.emf"/><Relationship Id="rId6" Type="http://schemas.openxmlformats.org/officeDocument/2006/relationships/oleObject" Target="../embeddings/Microsoft_Equation2.bin"/><Relationship Id="rId7" Type="http://schemas.openxmlformats.org/officeDocument/2006/relationships/image" Target="../media/image50.emf"/><Relationship Id="rId8" Type="http://schemas.openxmlformats.org/officeDocument/2006/relationships/oleObject" Target="../embeddings/Microsoft_Equation3.bin"/><Relationship Id="rId9" Type="http://schemas.openxmlformats.org/officeDocument/2006/relationships/image" Target="../media/image51.emf"/><Relationship Id="rId10" Type="http://schemas.openxmlformats.org/officeDocument/2006/relationships/hyperlink" Target="Hybrid%20Image%20Paper" TargetMode="Externa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oleObject" Target="../embeddings/Microsoft_Equation4.bin"/><Relationship Id="rId5" Type="http://schemas.openxmlformats.org/officeDocument/2006/relationships/image" Target="../media/image49.emf"/><Relationship Id="rId6" Type="http://schemas.openxmlformats.org/officeDocument/2006/relationships/oleObject" Target="../embeddings/Microsoft_Equation5.bin"/><Relationship Id="rId7" Type="http://schemas.openxmlformats.org/officeDocument/2006/relationships/image" Target="../media/image50.emf"/><Relationship Id="rId8" Type="http://schemas.openxmlformats.org/officeDocument/2006/relationships/oleObject" Target="../embeddings/Microsoft_Equation6.bin"/><Relationship Id="rId9" Type="http://schemas.openxmlformats.org/officeDocument/2006/relationships/image" Target="../media/image51.emf"/><Relationship Id="rId10" Type="http://schemas.openxmlformats.org/officeDocument/2006/relationships/hyperlink" Target="Hybrid%20Image%20Paper" TargetMode="External"/><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tags" Target="../tags/tag2.xml"/><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oleObject" Target="../embeddings/oleObject1.bin"/><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jpeg"/><Relationship Id="rId10" Type="http://schemas.openxmlformats.org/officeDocument/2006/relationships/image" Target="../media/image56.png"/><Relationship Id="rId1" Type="http://schemas.openxmlformats.org/officeDocument/2006/relationships/vmlDrawing" Target="../drawings/vmlDrawing3.vml"/><Relationship Id="rId2" Type="http://schemas.openxmlformats.org/officeDocument/2006/relationships/tags" Target="../tags/tag1.xml"/></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2.bin"/><Relationship Id="rId20" Type="http://schemas.openxmlformats.org/officeDocument/2006/relationships/hyperlink" Target="https://docs.scipy.org/doc/scipy-0.16.1/reference/generated/scipy.ndimage.filters.laplace.html" TargetMode="External"/><Relationship Id="rId10" Type="http://schemas.openxmlformats.org/officeDocument/2006/relationships/image" Target="../media/image53.png"/><Relationship Id="rId11" Type="http://schemas.openxmlformats.org/officeDocument/2006/relationships/oleObject" Target="../embeddings/oleObject3.bin"/><Relationship Id="rId12" Type="http://schemas.openxmlformats.org/officeDocument/2006/relationships/image" Target="../media/image57.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61.png"/><Relationship Id="rId16" Type="http://schemas.openxmlformats.org/officeDocument/2006/relationships/oleObject" Target="../embeddings/oleObject4.bin"/><Relationship Id="rId17" Type="http://schemas.openxmlformats.org/officeDocument/2006/relationships/image" Target="../media/image58.png"/><Relationship Id="rId18" Type="http://schemas.openxmlformats.org/officeDocument/2006/relationships/image" Target="../media/image62.png"/><Relationship Id="rId19" Type="http://schemas.openxmlformats.org/officeDocument/2006/relationships/image" Target="../media/image63.png"/><Relationship Id="rId1" Type="http://schemas.openxmlformats.org/officeDocument/2006/relationships/vmlDrawing" Target="../drawings/vmlDrawing4.v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slideLayout" Target="../slideLayouts/slideLayout2.xml"/><Relationship Id="rId8"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scipy.org/doc/scipy-0.16.1/reference/generated/scipy.ndimage.filters.laplace.html" TargetMode="External"/><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redwood.berkeley.edu/bruno/npb261/aliasing.pdf" TargetMode="External"/><Relationship Id="rId3" Type="http://schemas.openxmlformats.org/officeDocument/2006/relationships/hyperlink" Target="http://cvcl.mit.edu/hybrid/OlivaTorralb_Hybrid_Siggraph06.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hyperlink" Target="http://www.flickr.com/photos/igorms/13691675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CSC589 Introduction to Computer Vision</a:t>
            </a:r>
            <a:br>
              <a:rPr lang="en-US" dirty="0" smtClean="0"/>
            </a:br>
            <a:r>
              <a:rPr lang="en-US" dirty="0" smtClean="0"/>
              <a:t>Lecture 9</a:t>
            </a:r>
            <a:endParaRPr lang="en-US" dirty="0"/>
          </a:p>
        </p:txBody>
      </p:sp>
      <p:sp>
        <p:nvSpPr>
          <p:cNvPr id="3" name="Subtitle 2"/>
          <p:cNvSpPr>
            <a:spLocks noGrp="1"/>
          </p:cNvSpPr>
          <p:nvPr>
            <p:ph type="subTitle" idx="1"/>
          </p:nvPr>
        </p:nvSpPr>
        <p:spPr>
          <a:xfrm>
            <a:off x="997857" y="3886200"/>
            <a:ext cx="7112000" cy="1752600"/>
          </a:xfrm>
        </p:spPr>
        <p:txBody>
          <a:bodyPr/>
          <a:lstStyle/>
          <a:p>
            <a:r>
              <a:rPr lang="en-US" dirty="0" smtClean="0"/>
              <a:t>Sampling, Gaussian Pyramid</a:t>
            </a:r>
          </a:p>
          <a:p>
            <a:r>
              <a:rPr lang="en-US" dirty="0" smtClean="0"/>
              <a:t>Bei Xiao</a:t>
            </a:r>
            <a:endParaRPr lang="en-US" dirty="0"/>
          </a:p>
        </p:txBody>
      </p:sp>
    </p:spTree>
    <p:extLst>
      <p:ext uri="{BB962C8B-B14F-4D97-AF65-F5344CB8AC3E}">
        <p14:creationId xmlns:p14="http://schemas.microsoft.com/office/powerpoint/2010/main" val="10668309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10"/>
          <p:cNvSpPr>
            <a:spLocks noGrp="1" noChangeArrowheads="1"/>
          </p:cNvSpPr>
          <p:nvPr>
            <p:ph type="body" idx="1"/>
          </p:nvPr>
        </p:nvSpPr>
        <p:spPr/>
        <p:txBody>
          <a:bodyPr/>
          <a:lstStyle/>
          <a:p>
            <a:pPr eaLnBrk="1" hangingPunct="1"/>
            <a:r>
              <a:rPr lang="en-US" dirty="0">
                <a:latin typeface="Calibri" charset="0"/>
              </a:rPr>
              <a:t>1D example (</a:t>
            </a:r>
            <a:r>
              <a:rPr lang="en-US" dirty="0" err="1">
                <a:latin typeface="Calibri" charset="0"/>
              </a:rPr>
              <a:t>sinewave</a:t>
            </a:r>
            <a:r>
              <a:rPr lang="en-US" dirty="0">
                <a:latin typeface="Calibri" charset="0"/>
              </a:rPr>
              <a:t>):</a:t>
            </a:r>
          </a:p>
        </p:txBody>
      </p:sp>
      <p:sp>
        <p:nvSpPr>
          <p:cNvPr id="78852" name="Title 6"/>
          <p:cNvSpPr>
            <a:spLocks noGrp="1"/>
          </p:cNvSpPr>
          <p:nvPr>
            <p:ph type="title"/>
          </p:nvPr>
        </p:nvSpPr>
        <p:spPr/>
        <p:txBody>
          <a:bodyPr/>
          <a:lstStyle/>
          <a:p>
            <a:r>
              <a:rPr lang="en-US">
                <a:latin typeface="Calibri" charset="0"/>
              </a:rPr>
              <a:t>Aliasing problem</a:t>
            </a:r>
          </a:p>
        </p:txBody>
      </p:sp>
      <p:sp>
        <p:nvSpPr>
          <p:cNvPr id="5" name="TextBox 4"/>
          <p:cNvSpPr txBox="1"/>
          <p:nvPr/>
        </p:nvSpPr>
        <p:spPr>
          <a:xfrm>
            <a:off x="2630932" y="2403797"/>
            <a:ext cx="3129901" cy="369332"/>
          </a:xfrm>
          <a:prstGeom prst="rect">
            <a:avLst/>
          </a:prstGeom>
          <a:noFill/>
        </p:spPr>
        <p:txBody>
          <a:bodyPr wrap="square" rtlCol="0">
            <a:spAutoFit/>
          </a:bodyPr>
          <a:lstStyle/>
          <a:p>
            <a:r>
              <a:rPr lang="en-US" dirty="0" smtClean="0"/>
              <a:t>Sample at 3Hz</a:t>
            </a:r>
            <a:endParaRPr lang="en-US" dirty="0"/>
          </a:p>
        </p:txBody>
      </p:sp>
      <p:pic>
        <p:nvPicPr>
          <p:cNvPr id="3" name="Picture 2" descr="Screen Shot 2015-02-15 at 7.1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68" y="2743931"/>
            <a:ext cx="7693418" cy="3355640"/>
          </a:xfrm>
          <a:prstGeom prst="rect">
            <a:avLst/>
          </a:prstGeom>
        </p:spPr>
      </p:pic>
      <p:sp>
        <p:nvSpPr>
          <p:cNvPr id="7" name="Text Box 5"/>
          <p:cNvSpPr txBox="1">
            <a:spLocks noChangeArrowheads="1"/>
          </p:cNvSpPr>
          <p:nvPr/>
        </p:nvSpPr>
        <p:spPr bwMode="auto">
          <a:xfrm>
            <a:off x="4805828" y="6165503"/>
            <a:ext cx="402064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smtClean="0"/>
              <a:t>http://</a:t>
            </a:r>
            <a:r>
              <a:rPr lang="en-US" sz="1200" dirty="0" err="1" smtClean="0"/>
              <a:t>redwood.berkeley.edu</a:t>
            </a:r>
            <a:r>
              <a:rPr lang="en-US" sz="1200" dirty="0" smtClean="0"/>
              <a:t>/</a:t>
            </a:r>
            <a:r>
              <a:rPr lang="en-US" sz="1200" dirty="0" err="1" smtClean="0"/>
              <a:t>bruno</a:t>
            </a:r>
            <a:r>
              <a:rPr lang="en-US" sz="1200" dirty="0" smtClean="0"/>
              <a:t>/npb261/</a:t>
            </a:r>
            <a:r>
              <a:rPr lang="en-US" sz="1200" dirty="0" err="1" smtClean="0"/>
              <a:t>aliasing.pdf</a:t>
            </a:r>
            <a:endParaRPr lang="en-US" sz="1200" dirty="0"/>
          </a:p>
        </p:txBody>
      </p:sp>
    </p:spTree>
    <p:extLst>
      <p:ext uri="{BB962C8B-B14F-4D97-AF65-F5344CB8AC3E}">
        <p14:creationId xmlns:p14="http://schemas.microsoft.com/office/powerpoint/2010/main" val="7006076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10"/>
          <p:cNvSpPr>
            <a:spLocks noGrp="1" noChangeArrowheads="1"/>
          </p:cNvSpPr>
          <p:nvPr>
            <p:ph type="body" idx="1"/>
          </p:nvPr>
        </p:nvSpPr>
        <p:spPr/>
        <p:txBody>
          <a:bodyPr/>
          <a:lstStyle/>
          <a:p>
            <a:pPr eaLnBrk="1" hangingPunct="1"/>
            <a:r>
              <a:rPr lang="en-US" dirty="0">
                <a:latin typeface="Calibri" charset="0"/>
              </a:rPr>
              <a:t>1D example (</a:t>
            </a:r>
            <a:r>
              <a:rPr lang="en-US" dirty="0" err="1">
                <a:latin typeface="Calibri" charset="0"/>
              </a:rPr>
              <a:t>sinewave</a:t>
            </a:r>
            <a:r>
              <a:rPr lang="en-US" dirty="0">
                <a:latin typeface="Calibri" charset="0"/>
              </a:rPr>
              <a:t>):</a:t>
            </a:r>
          </a:p>
        </p:txBody>
      </p:sp>
      <p:sp>
        <p:nvSpPr>
          <p:cNvPr id="78852" name="Title 6"/>
          <p:cNvSpPr>
            <a:spLocks noGrp="1"/>
          </p:cNvSpPr>
          <p:nvPr>
            <p:ph type="title"/>
          </p:nvPr>
        </p:nvSpPr>
        <p:spPr/>
        <p:txBody>
          <a:bodyPr/>
          <a:lstStyle/>
          <a:p>
            <a:r>
              <a:rPr lang="en-US">
                <a:latin typeface="Calibri" charset="0"/>
              </a:rPr>
              <a:t>Aliasing problem</a:t>
            </a:r>
          </a:p>
        </p:txBody>
      </p:sp>
      <p:sp>
        <p:nvSpPr>
          <p:cNvPr id="5" name="TextBox 4"/>
          <p:cNvSpPr txBox="1"/>
          <p:nvPr/>
        </p:nvSpPr>
        <p:spPr>
          <a:xfrm>
            <a:off x="2630932" y="2403797"/>
            <a:ext cx="3129901" cy="369332"/>
          </a:xfrm>
          <a:prstGeom prst="rect">
            <a:avLst/>
          </a:prstGeom>
          <a:noFill/>
        </p:spPr>
        <p:txBody>
          <a:bodyPr wrap="square" rtlCol="0">
            <a:spAutoFit/>
          </a:bodyPr>
          <a:lstStyle/>
          <a:p>
            <a:r>
              <a:rPr lang="en-US" dirty="0" smtClean="0"/>
              <a:t>Sample at 1.5 Hz</a:t>
            </a:r>
            <a:endParaRPr lang="en-US" dirty="0"/>
          </a:p>
        </p:txBody>
      </p:sp>
      <p:pic>
        <p:nvPicPr>
          <p:cNvPr id="2" name="Picture 1" descr="Screen Shot 2015-02-15 at 7.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19" y="2773129"/>
            <a:ext cx="7496078" cy="3110872"/>
          </a:xfrm>
          <a:prstGeom prst="rect">
            <a:avLst/>
          </a:prstGeom>
        </p:spPr>
      </p:pic>
      <p:sp>
        <p:nvSpPr>
          <p:cNvPr id="7" name="Text Box 5"/>
          <p:cNvSpPr txBox="1">
            <a:spLocks noChangeArrowheads="1"/>
          </p:cNvSpPr>
          <p:nvPr/>
        </p:nvSpPr>
        <p:spPr bwMode="auto">
          <a:xfrm>
            <a:off x="4805828" y="6165503"/>
            <a:ext cx="402064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smtClean="0"/>
              <a:t>http://</a:t>
            </a:r>
            <a:r>
              <a:rPr lang="en-US" sz="1200" dirty="0" err="1" smtClean="0"/>
              <a:t>redwood.berkeley.edu</a:t>
            </a:r>
            <a:r>
              <a:rPr lang="en-US" sz="1200" dirty="0" smtClean="0"/>
              <a:t>/</a:t>
            </a:r>
            <a:r>
              <a:rPr lang="en-US" sz="1200" dirty="0" err="1" smtClean="0"/>
              <a:t>bruno</a:t>
            </a:r>
            <a:r>
              <a:rPr lang="en-US" sz="1200" dirty="0" smtClean="0"/>
              <a:t>/npb261/</a:t>
            </a:r>
            <a:r>
              <a:rPr lang="en-US" sz="1200" dirty="0" err="1" smtClean="0"/>
              <a:t>aliasing.pdf</a:t>
            </a:r>
            <a:endParaRPr lang="en-US" sz="1200" dirty="0"/>
          </a:p>
        </p:txBody>
      </p:sp>
    </p:spTree>
    <p:extLst>
      <p:ext uri="{BB962C8B-B14F-4D97-AF65-F5344CB8AC3E}">
        <p14:creationId xmlns:p14="http://schemas.microsoft.com/office/powerpoint/2010/main" val="15343842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10"/>
          <p:cNvSpPr>
            <a:spLocks noGrp="1" noChangeArrowheads="1"/>
          </p:cNvSpPr>
          <p:nvPr>
            <p:ph type="body" idx="1"/>
          </p:nvPr>
        </p:nvSpPr>
        <p:spPr/>
        <p:txBody>
          <a:bodyPr/>
          <a:lstStyle/>
          <a:p>
            <a:pPr eaLnBrk="1" hangingPunct="1"/>
            <a:r>
              <a:rPr lang="en-US" dirty="0">
                <a:latin typeface="Calibri" charset="0"/>
              </a:rPr>
              <a:t>1D example (</a:t>
            </a:r>
            <a:r>
              <a:rPr lang="en-US" dirty="0" err="1">
                <a:latin typeface="Calibri" charset="0"/>
              </a:rPr>
              <a:t>sinewave</a:t>
            </a:r>
            <a:r>
              <a:rPr lang="en-US" dirty="0">
                <a:latin typeface="Calibri" charset="0"/>
              </a:rPr>
              <a:t>):</a:t>
            </a:r>
          </a:p>
        </p:txBody>
      </p:sp>
      <p:sp>
        <p:nvSpPr>
          <p:cNvPr id="78852" name="Title 6"/>
          <p:cNvSpPr>
            <a:spLocks noGrp="1"/>
          </p:cNvSpPr>
          <p:nvPr>
            <p:ph type="title"/>
          </p:nvPr>
        </p:nvSpPr>
        <p:spPr/>
        <p:txBody>
          <a:bodyPr/>
          <a:lstStyle/>
          <a:p>
            <a:r>
              <a:rPr lang="en-US">
                <a:latin typeface="Calibri" charset="0"/>
              </a:rPr>
              <a:t>Aliasing problem</a:t>
            </a:r>
          </a:p>
        </p:txBody>
      </p:sp>
      <p:sp>
        <p:nvSpPr>
          <p:cNvPr id="5" name="TextBox 4"/>
          <p:cNvSpPr txBox="1"/>
          <p:nvPr/>
        </p:nvSpPr>
        <p:spPr>
          <a:xfrm>
            <a:off x="2630932" y="2403797"/>
            <a:ext cx="3129901" cy="369332"/>
          </a:xfrm>
          <a:prstGeom prst="rect">
            <a:avLst/>
          </a:prstGeom>
          <a:noFill/>
        </p:spPr>
        <p:txBody>
          <a:bodyPr wrap="square" rtlCol="0">
            <a:spAutoFit/>
          </a:bodyPr>
          <a:lstStyle/>
          <a:p>
            <a:r>
              <a:rPr lang="en-US" dirty="0" smtClean="0"/>
              <a:t>Sample at 1.5 Hz</a:t>
            </a:r>
            <a:endParaRPr lang="en-US" dirty="0"/>
          </a:p>
        </p:txBody>
      </p:sp>
      <p:pic>
        <p:nvPicPr>
          <p:cNvPr id="3" name="Picture 2" descr="Screen Shot 2015-02-15 at 7.1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65" y="2960334"/>
            <a:ext cx="6494100" cy="2943501"/>
          </a:xfrm>
          <a:prstGeom prst="rect">
            <a:avLst/>
          </a:prstGeom>
        </p:spPr>
      </p:pic>
      <p:sp>
        <p:nvSpPr>
          <p:cNvPr id="7" name="Text Box 5"/>
          <p:cNvSpPr txBox="1">
            <a:spLocks noChangeArrowheads="1"/>
          </p:cNvSpPr>
          <p:nvPr/>
        </p:nvSpPr>
        <p:spPr bwMode="auto">
          <a:xfrm>
            <a:off x="4805828" y="6165503"/>
            <a:ext cx="402064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smtClean="0"/>
              <a:t>http://</a:t>
            </a:r>
            <a:r>
              <a:rPr lang="en-US" sz="1200" dirty="0" err="1" smtClean="0"/>
              <a:t>redwood.berkeley.edu</a:t>
            </a:r>
            <a:r>
              <a:rPr lang="en-US" sz="1200" dirty="0" smtClean="0"/>
              <a:t>/</a:t>
            </a:r>
            <a:r>
              <a:rPr lang="en-US" sz="1200" dirty="0" err="1" smtClean="0"/>
              <a:t>bruno</a:t>
            </a:r>
            <a:r>
              <a:rPr lang="en-US" sz="1200" dirty="0" smtClean="0"/>
              <a:t>/npb261/</a:t>
            </a:r>
            <a:r>
              <a:rPr lang="en-US" sz="1200" dirty="0" err="1" smtClean="0"/>
              <a:t>aliasing.pdf</a:t>
            </a:r>
            <a:endParaRPr lang="en-US" sz="1200" dirty="0"/>
          </a:p>
        </p:txBody>
      </p:sp>
    </p:spTree>
    <p:extLst>
      <p:ext uri="{BB962C8B-B14F-4D97-AF65-F5344CB8AC3E}">
        <p14:creationId xmlns:p14="http://schemas.microsoft.com/office/powerpoint/2010/main" val="816597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5" descr="sine-sampl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199313"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10"/>
          <p:cNvSpPr>
            <a:spLocks noGrp="1" noChangeArrowheads="1"/>
          </p:cNvSpPr>
          <p:nvPr>
            <p:ph type="body" idx="1"/>
          </p:nvPr>
        </p:nvSpPr>
        <p:spPr/>
        <p:txBody>
          <a:bodyPr/>
          <a:lstStyle/>
          <a:p>
            <a:pPr eaLnBrk="1" hangingPunct="1"/>
            <a:r>
              <a:rPr lang="en-US">
                <a:latin typeface="Calibri" charset="0"/>
              </a:rPr>
              <a:t>1D example (sinewave):</a:t>
            </a:r>
          </a:p>
        </p:txBody>
      </p:sp>
      <p:sp>
        <p:nvSpPr>
          <p:cNvPr id="78852" name="Title 6"/>
          <p:cNvSpPr>
            <a:spLocks noGrp="1"/>
          </p:cNvSpPr>
          <p:nvPr>
            <p:ph type="title"/>
          </p:nvPr>
        </p:nvSpPr>
        <p:spPr/>
        <p:txBody>
          <a:bodyPr/>
          <a:lstStyle/>
          <a:p>
            <a:r>
              <a:rPr lang="en-US">
                <a:latin typeface="Calibri" charset="0"/>
              </a:rPr>
              <a:t>Aliasing problem</a:t>
            </a:r>
          </a:p>
        </p:txBody>
      </p:sp>
      <p:sp>
        <p:nvSpPr>
          <p:cNvPr id="6" name="Text Box 5"/>
          <p:cNvSpPr txBox="1">
            <a:spLocks noChangeArrowheads="1"/>
          </p:cNvSpPr>
          <p:nvPr/>
        </p:nvSpPr>
        <p:spPr bwMode="auto">
          <a:xfrm>
            <a:off x="4805828" y="6165503"/>
            <a:ext cx="402064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smtClean="0"/>
              <a:t>http://</a:t>
            </a:r>
            <a:r>
              <a:rPr lang="en-US" sz="1200" dirty="0" err="1" smtClean="0"/>
              <a:t>redwood.berkeley.edu</a:t>
            </a:r>
            <a:r>
              <a:rPr lang="en-US" sz="1200" dirty="0" smtClean="0"/>
              <a:t>/</a:t>
            </a:r>
            <a:r>
              <a:rPr lang="en-US" sz="1200" dirty="0" err="1" smtClean="0"/>
              <a:t>bruno</a:t>
            </a:r>
            <a:r>
              <a:rPr lang="en-US" sz="1200" dirty="0" smtClean="0"/>
              <a:t>/npb261/</a:t>
            </a:r>
            <a:r>
              <a:rPr lang="en-US" sz="1200" dirty="0" err="1" smtClean="0"/>
              <a:t>aliasing.pdf</a:t>
            </a:r>
            <a:endParaRPr lang="en-US" sz="1200" dirty="0"/>
          </a:p>
        </p:txBody>
      </p:sp>
      <p:sp>
        <p:nvSpPr>
          <p:cNvPr id="2" name="TextBox 1"/>
          <p:cNvSpPr txBox="1"/>
          <p:nvPr/>
        </p:nvSpPr>
        <p:spPr>
          <a:xfrm>
            <a:off x="1143000" y="5225143"/>
            <a:ext cx="6894513" cy="369332"/>
          </a:xfrm>
          <a:prstGeom prst="rect">
            <a:avLst/>
          </a:prstGeom>
          <a:noFill/>
        </p:spPr>
        <p:txBody>
          <a:bodyPr wrap="square" rtlCol="0">
            <a:spAutoFit/>
          </a:bodyPr>
          <a:lstStyle/>
          <a:p>
            <a:r>
              <a:rPr lang="en-US" b="1" dirty="0" smtClean="0">
                <a:solidFill>
                  <a:srgbClr val="FF0000"/>
                </a:solidFill>
              </a:rPr>
              <a:t>Insufficient sampling can’t distinguish two wave forms! </a:t>
            </a:r>
            <a:endParaRPr lang="en-US" b="1" dirty="0">
              <a:solidFill>
                <a:srgbClr val="FF0000"/>
              </a:solidFill>
            </a:endParaRPr>
          </a:p>
        </p:txBody>
      </p:sp>
    </p:spTree>
    <p:extLst>
      <p:ext uri="{BB962C8B-B14F-4D97-AF65-F5344CB8AC3E}">
        <p14:creationId xmlns:p14="http://schemas.microsoft.com/office/powerpoint/2010/main" val="28782636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p:cNvSpPr>
            <a:spLocks noGrp="1" noChangeArrowheads="1"/>
          </p:cNvSpPr>
          <p:nvPr>
            <p:ph type="body" idx="1"/>
          </p:nvPr>
        </p:nvSpPr>
        <p:spPr>
          <a:xfrm>
            <a:off x="304800" y="1524000"/>
            <a:ext cx="7772400" cy="4114800"/>
          </a:xfrm>
        </p:spPr>
        <p:txBody>
          <a:bodyPr/>
          <a:lstStyle/>
          <a:p>
            <a:pPr eaLnBrk="1" hangingPunct="1"/>
            <a:r>
              <a:rPr lang="en-US">
                <a:latin typeface="Calibri" charset="0"/>
              </a:rPr>
              <a:t>Sub-sampling may be dangerous….</a:t>
            </a:r>
          </a:p>
          <a:p>
            <a:pPr eaLnBrk="1" hangingPunct="1"/>
            <a:r>
              <a:rPr lang="en-US">
                <a:latin typeface="Calibri" charset="0"/>
              </a:rPr>
              <a:t>Characteristic errors may appear: </a:t>
            </a:r>
          </a:p>
          <a:p>
            <a:pPr lvl="1" eaLnBrk="1" hangingPunct="1"/>
            <a:r>
              <a:rPr lang="ja-JP" altLang="en-US">
                <a:latin typeface="Calibri" charset="0"/>
              </a:rPr>
              <a:t>“</a:t>
            </a:r>
            <a:r>
              <a:rPr lang="en-US" altLang="ja-JP">
                <a:latin typeface="Calibri" charset="0"/>
              </a:rPr>
              <a:t>Wagon wheels rolling the wrong way in movies</a:t>
            </a:r>
            <a:r>
              <a:rPr lang="ja-JP" altLang="en-US">
                <a:latin typeface="Calibri" charset="0"/>
              </a:rPr>
              <a:t>”</a:t>
            </a:r>
            <a:endParaRPr lang="en-US" altLang="ja-JP">
              <a:latin typeface="Calibri" charset="0"/>
            </a:endParaRPr>
          </a:p>
          <a:p>
            <a:pPr lvl="1" eaLnBrk="1" hangingPunct="1"/>
            <a:r>
              <a:rPr lang="ja-JP" altLang="en-US">
                <a:latin typeface="Calibri" charset="0"/>
              </a:rPr>
              <a:t>“</a:t>
            </a:r>
            <a:r>
              <a:rPr lang="en-US" altLang="ja-JP">
                <a:latin typeface="Calibri" charset="0"/>
              </a:rPr>
              <a:t>Checkerboards disintegrate in ray tracing</a:t>
            </a:r>
            <a:r>
              <a:rPr lang="ja-JP" altLang="en-US">
                <a:latin typeface="Calibri" charset="0"/>
              </a:rPr>
              <a:t>”</a:t>
            </a:r>
            <a:endParaRPr lang="en-US" altLang="ja-JP">
              <a:latin typeface="Calibri" charset="0"/>
            </a:endParaRPr>
          </a:p>
          <a:p>
            <a:pPr lvl="1" eaLnBrk="1" hangingPunct="1"/>
            <a:r>
              <a:rPr lang="ja-JP" altLang="en-US">
                <a:latin typeface="Calibri" charset="0"/>
              </a:rPr>
              <a:t>“</a:t>
            </a:r>
            <a:r>
              <a:rPr lang="en-US" altLang="ja-JP">
                <a:latin typeface="Calibri" charset="0"/>
              </a:rPr>
              <a:t>Striped shirts look funny on color television</a:t>
            </a:r>
            <a:r>
              <a:rPr lang="ja-JP" altLang="en-US">
                <a:latin typeface="Calibri" charset="0"/>
              </a:rPr>
              <a:t>”</a:t>
            </a:r>
            <a:endParaRPr lang="en-US" altLang="ja-JP">
              <a:latin typeface="Calibri" charset="0"/>
            </a:endParaRPr>
          </a:p>
          <a:p>
            <a:pPr lvl="1" eaLnBrk="1" hangingPunct="1"/>
            <a:endParaRPr lang="en-US">
              <a:latin typeface="Calibri" charset="0"/>
            </a:endParaRPr>
          </a:p>
        </p:txBody>
      </p:sp>
      <p:sp>
        <p:nvSpPr>
          <p:cNvPr id="80898" name="Text Box 4"/>
          <p:cNvSpPr txBox="1">
            <a:spLocks noChangeArrowheads="1"/>
          </p:cNvSpPr>
          <p:nvPr/>
        </p:nvSpPr>
        <p:spPr bwMode="auto">
          <a:xfrm>
            <a:off x="7454900" y="6583363"/>
            <a:ext cx="16891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Source: D. Forsyth</a:t>
            </a:r>
          </a:p>
        </p:txBody>
      </p:sp>
      <p:sp>
        <p:nvSpPr>
          <p:cNvPr id="80899" name="Title 6"/>
          <p:cNvSpPr>
            <a:spLocks noGrp="1"/>
          </p:cNvSpPr>
          <p:nvPr>
            <p:ph type="title"/>
          </p:nvPr>
        </p:nvSpPr>
        <p:spPr/>
        <p:txBody>
          <a:bodyPr/>
          <a:lstStyle/>
          <a:p>
            <a:r>
              <a:rPr lang="en-US">
                <a:latin typeface="Calibri" charset="0"/>
              </a:rPr>
              <a:t>Aliasing problem</a:t>
            </a:r>
          </a:p>
        </p:txBody>
      </p:sp>
    </p:spTree>
    <p:extLst>
      <p:ext uri="{BB962C8B-B14F-4D97-AF65-F5344CB8AC3E}">
        <p14:creationId xmlns:p14="http://schemas.microsoft.com/office/powerpoint/2010/main" val="283375209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r>
              <a:rPr lang="en-US">
                <a:latin typeface="Calibri" charset="0"/>
              </a:rPr>
              <a:t>Aliasing in video</a:t>
            </a:r>
          </a:p>
        </p:txBody>
      </p:sp>
      <p:pic>
        <p:nvPicPr>
          <p:cNvPr id="82946" name="Picture 3"/>
          <p:cNvPicPr>
            <a:picLocks noChangeAspect="1" noChangeArrowheads="1"/>
          </p:cNvPicPr>
          <p:nvPr/>
        </p:nvPicPr>
        <p:blipFill>
          <a:blip r:embed="rId2">
            <a:extLst>
              <a:ext uri="{28A0092B-C50C-407E-A947-70E740481C1C}">
                <a14:useLocalDpi xmlns:a14="http://schemas.microsoft.com/office/drawing/2010/main" val="0"/>
              </a:ext>
            </a:extLst>
          </a:blip>
          <a:srcRect l="8000" t="18286" r="9714" b="14667"/>
          <a:stretch>
            <a:fillRect/>
          </a:stretch>
        </p:blipFill>
        <p:spPr bwMode="auto">
          <a:xfrm>
            <a:off x="457200" y="1143000"/>
            <a:ext cx="7707761" cy="471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 Box 4"/>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Slide by Steve Seitz</a:t>
            </a:r>
          </a:p>
        </p:txBody>
      </p:sp>
      <p:sp>
        <p:nvSpPr>
          <p:cNvPr id="2" name="TextBox 1"/>
          <p:cNvSpPr txBox="1"/>
          <p:nvPr/>
        </p:nvSpPr>
        <p:spPr>
          <a:xfrm>
            <a:off x="457200" y="6059157"/>
            <a:ext cx="7995046" cy="369332"/>
          </a:xfrm>
          <a:prstGeom prst="rect">
            <a:avLst/>
          </a:prstGeom>
          <a:noFill/>
        </p:spPr>
        <p:txBody>
          <a:bodyPr wrap="square" rtlCol="0">
            <a:spAutoFit/>
          </a:bodyPr>
          <a:lstStyle/>
          <a:p>
            <a:r>
              <a:rPr lang="en-US" dirty="0" smtClean="0"/>
              <a:t>Visual illusion: </a:t>
            </a:r>
            <a:r>
              <a:rPr lang="en-US" dirty="0" smtClean="0">
                <a:hlinkClick r:id="rId3"/>
              </a:rPr>
              <a:t>http://</a:t>
            </a:r>
            <a:r>
              <a:rPr lang="en-US" dirty="0" err="1" smtClean="0">
                <a:hlinkClick r:id="rId3"/>
              </a:rPr>
              <a:t>www.michaelbach.de</a:t>
            </a:r>
            <a:r>
              <a:rPr lang="en-US" dirty="0" smtClean="0">
                <a:hlinkClick r:id="rId3"/>
              </a:rPr>
              <a:t>/</a:t>
            </a:r>
            <a:r>
              <a:rPr lang="en-US" dirty="0" err="1" smtClean="0">
                <a:hlinkClick r:id="rId3"/>
              </a:rPr>
              <a:t>ot</a:t>
            </a:r>
            <a:r>
              <a:rPr lang="en-US" dirty="0" smtClean="0">
                <a:hlinkClick r:id="rId3"/>
              </a:rPr>
              <a:t>/mot-</a:t>
            </a:r>
            <a:r>
              <a:rPr lang="en-US" dirty="0" err="1" smtClean="0">
                <a:hlinkClick r:id="rId3"/>
              </a:rPr>
              <a:t>wagonWheel</a:t>
            </a:r>
            <a:r>
              <a:rPr lang="en-US" dirty="0" smtClean="0">
                <a:hlinkClick r:id="rId3"/>
              </a:rPr>
              <a:t>/</a:t>
            </a:r>
            <a:r>
              <a:rPr lang="en-US" dirty="0" err="1" smtClean="0">
                <a:hlinkClick r:id="rId3"/>
              </a:rPr>
              <a:t>index.html</a:t>
            </a:r>
            <a:endParaRPr lang="en-US" dirty="0"/>
          </a:p>
        </p:txBody>
      </p:sp>
    </p:spTree>
    <p:extLst>
      <p:ext uri="{BB962C8B-B14F-4D97-AF65-F5344CB8AC3E}">
        <p14:creationId xmlns:p14="http://schemas.microsoft.com/office/powerpoint/2010/main" val="29448553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r>
              <a:rPr lang="en-US">
                <a:latin typeface="Calibri" charset="0"/>
              </a:rPr>
              <a:t>Aliasing in video</a:t>
            </a:r>
          </a:p>
        </p:txBody>
      </p:sp>
      <p:pic>
        <p:nvPicPr>
          <p:cNvPr id="3" name="Picture 2" descr="Screen Shot 2015-02-15 at 7.25.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0" y="1417638"/>
            <a:ext cx="4495800" cy="1714500"/>
          </a:xfrm>
          <a:prstGeom prst="rect">
            <a:avLst/>
          </a:prstGeom>
        </p:spPr>
      </p:pic>
      <p:sp>
        <p:nvSpPr>
          <p:cNvPr id="7" name="Text Box 5"/>
          <p:cNvSpPr txBox="1">
            <a:spLocks noChangeArrowheads="1"/>
          </p:cNvSpPr>
          <p:nvPr/>
        </p:nvSpPr>
        <p:spPr bwMode="auto">
          <a:xfrm>
            <a:off x="4805828" y="6293462"/>
            <a:ext cx="402064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smtClean="0"/>
              <a:t>http://</a:t>
            </a:r>
            <a:r>
              <a:rPr lang="en-US" sz="1200" dirty="0" err="1" smtClean="0"/>
              <a:t>redwood.berkeley.edu</a:t>
            </a:r>
            <a:r>
              <a:rPr lang="en-US" sz="1200" dirty="0" smtClean="0"/>
              <a:t>/</a:t>
            </a:r>
            <a:r>
              <a:rPr lang="en-US" sz="1200" dirty="0" err="1" smtClean="0"/>
              <a:t>bruno</a:t>
            </a:r>
            <a:r>
              <a:rPr lang="en-US" sz="1200" dirty="0" smtClean="0"/>
              <a:t>/npb261/</a:t>
            </a:r>
            <a:r>
              <a:rPr lang="en-US" sz="1200" dirty="0" err="1" smtClean="0"/>
              <a:t>aliasing.pdf</a:t>
            </a:r>
            <a:endParaRPr lang="en-US" sz="1200" dirty="0"/>
          </a:p>
        </p:txBody>
      </p:sp>
      <p:pic>
        <p:nvPicPr>
          <p:cNvPr id="4" name="Picture 3" descr="Screen Shot 2015-02-15 at 7.32.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7778" y="3266219"/>
            <a:ext cx="4658608" cy="2888744"/>
          </a:xfrm>
          <a:prstGeom prst="rect">
            <a:avLst/>
          </a:prstGeom>
        </p:spPr>
      </p:pic>
    </p:spTree>
    <p:extLst>
      <p:ext uri="{BB962C8B-B14F-4D97-AF65-F5344CB8AC3E}">
        <p14:creationId xmlns:p14="http://schemas.microsoft.com/office/powerpoint/2010/main" val="247429329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752600"/>
            <a:ext cx="609600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ext Box 4"/>
          <p:cNvSpPr txBox="1">
            <a:spLocks noChangeArrowheads="1"/>
          </p:cNvSpPr>
          <p:nvPr/>
        </p:nvSpPr>
        <p:spPr bwMode="auto">
          <a:xfrm>
            <a:off x="7543800" y="6583363"/>
            <a:ext cx="12938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Source: A. Efros</a:t>
            </a:r>
          </a:p>
        </p:txBody>
      </p:sp>
      <p:sp>
        <p:nvSpPr>
          <p:cNvPr id="83971" name="Title 1"/>
          <p:cNvSpPr>
            <a:spLocks noGrp="1"/>
          </p:cNvSpPr>
          <p:nvPr>
            <p:ph type="title"/>
          </p:nvPr>
        </p:nvSpPr>
        <p:spPr/>
        <p:txBody>
          <a:bodyPr/>
          <a:lstStyle/>
          <a:p>
            <a:r>
              <a:rPr lang="en-US">
                <a:latin typeface="Calibri" charset="0"/>
              </a:rPr>
              <a:t>Aliasing in graphics</a:t>
            </a:r>
          </a:p>
        </p:txBody>
      </p:sp>
    </p:spTree>
    <p:extLst>
      <p:ext uri="{BB962C8B-B14F-4D97-AF65-F5344CB8AC3E}">
        <p14:creationId xmlns:p14="http://schemas.microsoft.com/office/powerpoint/2010/main" val="41850020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7" name="Rectangle 4"/>
          <p:cNvSpPr>
            <a:spLocks noGrp="1" noChangeArrowheads="1"/>
          </p:cNvSpPr>
          <p:nvPr>
            <p:ph type="title"/>
          </p:nvPr>
        </p:nvSpPr>
        <p:spPr>
          <a:xfrm>
            <a:off x="457200" y="0"/>
            <a:ext cx="7772400" cy="1143000"/>
          </a:xfrm>
        </p:spPr>
        <p:txBody>
          <a:bodyPr/>
          <a:lstStyle/>
          <a:p>
            <a:pPr eaLnBrk="1" hangingPunct="1"/>
            <a:r>
              <a:rPr lang="en-US" sz="4000" dirty="0">
                <a:latin typeface="Calibri" charset="0"/>
              </a:rPr>
              <a:t>Sampling and aliasing</a:t>
            </a:r>
          </a:p>
        </p:txBody>
      </p:sp>
      <p:sp>
        <p:nvSpPr>
          <p:cNvPr id="86018" name="Text Box 12"/>
          <p:cNvSpPr txBox="1">
            <a:spLocks noChangeArrowheads="1"/>
          </p:cNvSpPr>
          <p:nvPr/>
        </p:nvSpPr>
        <p:spPr bwMode="auto">
          <a:xfrm>
            <a:off x="381000" y="4800600"/>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t> </a:t>
            </a:r>
          </a:p>
        </p:txBody>
      </p:sp>
      <p:pic>
        <p:nvPicPr>
          <p:cNvPr id="86019" name="Picture 14"/>
          <p:cNvPicPr>
            <a:picLocks noChangeAspect="1" noChangeArrowheads="1"/>
          </p:cNvPicPr>
          <p:nvPr/>
        </p:nvPicPr>
        <p:blipFill>
          <a:blip r:embed="rId2">
            <a:extLst>
              <a:ext uri="{28A0092B-C50C-407E-A947-70E740481C1C}">
                <a14:useLocalDpi xmlns:a14="http://schemas.microsoft.com/office/drawing/2010/main" val="0"/>
              </a:ext>
            </a:extLst>
          </a:blip>
          <a:srcRect b="47307"/>
          <a:stretch>
            <a:fillRect/>
          </a:stretch>
        </p:blipFill>
        <p:spPr bwMode="auto">
          <a:xfrm>
            <a:off x="0" y="2043113"/>
            <a:ext cx="89154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2863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txBox="1">
            <a:spLocks/>
          </p:cNvSpPr>
          <p:nvPr/>
        </p:nvSpPr>
        <p:spPr bwMode="auto">
          <a:xfrm>
            <a:off x="457200" y="0"/>
            <a:ext cx="8229600" cy="914400"/>
          </a:xfrm>
          <a:prstGeom prst="rect">
            <a:avLst/>
          </a:prstGeom>
          <a:noFill/>
          <a:ln w="9525">
            <a:noFill/>
            <a:miter lim="800000"/>
            <a:headEnd/>
            <a:tailEnd/>
          </a:ln>
        </p:spPr>
        <p:txBody>
          <a:bodyPr anchor="ctr">
            <a:normAutofit/>
          </a:bodyPr>
          <a:lstStyle/>
          <a:p>
            <a:pPr eaLnBrk="0" hangingPunct="0">
              <a:defRPr/>
            </a:pPr>
            <a:endParaRPr lang="en-US" sz="4000" dirty="0">
              <a:latin typeface="+mj-lt"/>
              <a:ea typeface="+mj-ea"/>
              <a:cs typeface="+mj-cs"/>
            </a:endParaRPr>
          </a:p>
        </p:txBody>
      </p:sp>
      <p:sp>
        <p:nvSpPr>
          <p:cNvPr id="87042" name="Rectangle 3"/>
          <p:cNvSpPr>
            <a:spLocks noGrp="1" noChangeArrowheads="1"/>
          </p:cNvSpPr>
          <p:nvPr>
            <p:ph type="body" idx="1"/>
          </p:nvPr>
        </p:nvSpPr>
        <p:spPr>
          <a:xfrm>
            <a:off x="685800" y="1112154"/>
            <a:ext cx="7772400" cy="4114800"/>
          </a:xfrm>
        </p:spPr>
        <p:txBody>
          <a:bodyPr/>
          <a:lstStyle/>
          <a:p>
            <a:pPr eaLnBrk="1" hangingPunct="1"/>
            <a:r>
              <a:rPr lang="en-US" sz="2800" dirty="0">
                <a:latin typeface="Calibri" charset="0"/>
              </a:rPr>
              <a:t>When sampling a signal at discrete intervals, the sampling frequency must be </a:t>
            </a:r>
            <a:r>
              <a:rPr lang="en-US" sz="2800" dirty="0">
                <a:latin typeface="Calibri" charset="0"/>
                <a:sym typeface="Symbol" charset="0"/>
              </a:rPr>
              <a:t></a:t>
            </a:r>
            <a:r>
              <a:rPr lang="en-US" sz="2800" dirty="0">
                <a:latin typeface="Calibri" charset="0"/>
              </a:rPr>
              <a:t> 2 </a:t>
            </a:r>
            <a:r>
              <a:rPr lang="en-US" sz="2800" dirty="0">
                <a:latin typeface="Calibri" charset="0"/>
                <a:sym typeface="Symbol" charset="0"/>
              </a:rPr>
              <a:t> </a:t>
            </a:r>
            <a:r>
              <a:rPr lang="en-US" sz="2800" dirty="0" err="1">
                <a:latin typeface="Calibri" charset="0"/>
                <a:sym typeface="Symbol" charset="0"/>
              </a:rPr>
              <a:t>f</a:t>
            </a:r>
            <a:r>
              <a:rPr lang="en-US" sz="2800" baseline="-25000" dirty="0" err="1">
                <a:latin typeface="Calibri" charset="0"/>
                <a:sym typeface="Symbol" charset="0"/>
              </a:rPr>
              <a:t>max</a:t>
            </a:r>
            <a:endParaRPr lang="en-US" sz="2800" dirty="0">
              <a:latin typeface="Calibri" charset="0"/>
              <a:sym typeface="Symbol" charset="0"/>
            </a:endParaRPr>
          </a:p>
          <a:p>
            <a:pPr eaLnBrk="1" hangingPunct="1"/>
            <a:r>
              <a:rPr lang="en-US" sz="2800" dirty="0" err="1">
                <a:latin typeface="Calibri" charset="0"/>
                <a:sym typeface="Symbol" charset="0"/>
              </a:rPr>
              <a:t>f</a:t>
            </a:r>
            <a:r>
              <a:rPr lang="en-US" sz="2800" baseline="-25000" dirty="0" err="1">
                <a:latin typeface="Calibri" charset="0"/>
              </a:rPr>
              <a:t>max</a:t>
            </a:r>
            <a:r>
              <a:rPr lang="en-US" sz="2800" dirty="0">
                <a:latin typeface="Calibri" charset="0"/>
              </a:rPr>
              <a:t> = max frequency of the input signal</a:t>
            </a:r>
          </a:p>
          <a:p>
            <a:pPr eaLnBrk="1" hangingPunct="1"/>
            <a:r>
              <a:rPr lang="en-US" sz="2800" dirty="0">
                <a:latin typeface="Calibri" charset="0"/>
              </a:rPr>
              <a:t>This will allows to reconstruct the original perfectly from the sampled version</a:t>
            </a:r>
          </a:p>
        </p:txBody>
      </p:sp>
      <p:pic>
        <p:nvPicPr>
          <p:cNvPr id="87043" name="Picture 5" descr="sine-sampl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657600"/>
            <a:ext cx="60960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Picture 6" descr="sine-sample-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5180013"/>
            <a:ext cx="5913438"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7"/>
          <p:cNvSpPr txBox="1">
            <a:spLocks noChangeArrowheads="1"/>
          </p:cNvSpPr>
          <p:nvPr/>
        </p:nvSpPr>
        <p:spPr bwMode="auto">
          <a:xfrm>
            <a:off x="7604125" y="4533900"/>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good</a:t>
            </a:r>
          </a:p>
        </p:txBody>
      </p:sp>
      <p:sp>
        <p:nvSpPr>
          <p:cNvPr id="87046" name="Text Box 8"/>
          <p:cNvSpPr txBox="1">
            <a:spLocks noChangeArrowheads="1"/>
          </p:cNvSpPr>
          <p:nvPr/>
        </p:nvSpPr>
        <p:spPr bwMode="auto">
          <a:xfrm>
            <a:off x="7620000" y="6034088"/>
            <a:ext cx="58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bad</a:t>
            </a:r>
          </a:p>
        </p:txBody>
      </p:sp>
      <p:sp>
        <p:nvSpPr>
          <p:cNvPr id="87047" name="Oval 7"/>
          <p:cNvSpPr>
            <a:spLocks noChangeArrowheads="1"/>
          </p:cNvSpPr>
          <p:nvPr/>
        </p:nvSpPr>
        <p:spPr bwMode="auto">
          <a:xfrm>
            <a:off x="1524000" y="3733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48" name="Oval 8"/>
          <p:cNvSpPr>
            <a:spLocks noChangeArrowheads="1"/>
          </p:cNvSpPr>
          <p:nvPr/>
        </p:nvSpPr>
        <p:spPr bwMode="auto">
          <a:xfrm>
            <a:off x="1752600" y="4114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49" name="Oval 9"/>
          <p:cNvSpPr>
            <a:spLocks noChangeArrowheads="1"/>
          </p:cNvSpPr>
          <p:nvPr/>
        </p:nvSpPr>
        <p:spPr bwMode="auto">
          <a:xfrm>
            <a:off x="19050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50" name="Oval 10"/>
          <p:cNvSpPr>
            <a:spLocks noChangeArrowheads="1"/>
          </p:cNvSpPr>
          <p:nvPr/>
        </p:nvSpPr>
        <p:spPr bwMode="auto">
          <a:xfrm>
            <a:off x="22860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r>
              <a:rPr lang="en-US"/>
              <a:t>v</a:t>
            </a:r>
          </a:p>
        </p:txBody>
      </p:sp>
      <p:sp>
        <p:nvSpPr>
          <p:cNvPr id="87051" name="Oval 11"/>
          <p:cNvSpPr>
            <a:spLocks noChangeArrowheads="1"/>
          </p:cNvSpPr>
          <p:nvPr/>
        </p:nvSpPr>
        <p:spPr bwMode="auto">
          <a:xfrm>
            <a:off x="23622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52" name="Oval 12"/>
          <p:cNvSpPr>
            <a:spLocks noChangeArrowheads="1"/>
          </p:cNvSpPr>
          <p:nvPr/>
        </p:nvSpPr>
        <p:spPr bwMode="auto">
          <a:xfrm>
            <a:off x="2590800" y="3657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53" name="Oval 13"/>
          <p:cNvSpPr>
            <a:spLocks noChangeArrowheads="1"/>
          </p:cNvSpPr>
          <p:nvPr/>
        </p:nvSpPr>
        <p:spPr bwMode="auto">
          <a:xfrm>
            <a:off x="27432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54" name="Oval 14"/>
          <p:cNvSpPr>
            <a:spLocks noChangeArrowheads="1"/>
          </p:cNvSpPr>
          <p:nvPr/>
        </p:nvSpPr>
        <p:spPr bwMode="auto">
          <a:xfrm>
            <a:off x="28956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55" name="Oval 15"/>
          <p:cNvSpPr>
            <a:spLocks noChangeArrowheads="1"/>
          </p:cNvSpPr>
          <p:nvPr/>
        </p:nvSpPr>
        <p:spPr bwMode="auto">
          <a:xfrm>
            <a:off x="20574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56" name="Oval 16"/>
          <p:cNvSpPr>
            <a:spLocks noChangeArrowheads="1"/>
          </p:cNvSpPr>
          <p:nvPr/>
        </p:nvSpPr>
        <p:spPr bwMode="auto">
          <a:xfrm>
            <a:off x="31242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57" name="Oval 17"/>
          <p:cNvSpPr>
            <a:spLocks noChangeArrowheads="1"/>
          </p:cNvSpPr>
          <p:nvPr/>
        </p:nvSpPr>
        <p:spPr bwMode="auto">
          <a:xfrm>
            <a:off x="3581400" y="3733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58" name="Oval 18"/>
          <p:cNvSpPr>
            <a:spLocks noChangeArrowheads="1"/>
          </p:cNvSpPr>
          <p:nvPr/>
        </p:nvSpPr>
        <p:spPr bwMode="auto">
          <a:xfrm>
            <a:off x="3810000" y="4114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59" name="Oval 19"/>
          <p:cNvSpPr>
            <a:spLocks noChangeArrowheads="1"/>
          </p:cNvSpPr>
          <p:nvPr/>
        </p:nvSpPr>
        <p:spPr bwMode="auto">
          <a:xfrm>
            <a:off x="39624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60" name="Oval 20"/>
          <p:cNvSpPr>
            <a:spLocks noChangeArrowheads="1"/>
          </p:cNvSpPr>
          <p:nvPr/>
        </p:nvSpPr>
        <p:spPr bwMode="auto">
          <a:xfrm>
            <a:off x="42672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r>
              <a:rPr lang="en-US"/>
              <a:t>v</a:t>
            </a:r>
          </a:p>
        </p:txBody>
      </p:sp>
      <p:sp>
        <p:nvSpPr>
          <p:cNvPr id="87061" name="Oval 21"/>
          <p:cNvSpPr>
            <a:spLocks noChangeArrowheads="1"/>
          </p:cNvSpPr>
          <p:nvPr/>
        </p:nvSpPr>
        <p:spPr bwMode="auto">
          <a:xfrm>
            <a:off x="44196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62" name="Oval 22"/>
          <p:cNvSpPr>
            <a:spLocks noChangeArrowheads="1"/>
          </p:cNvSpPr>
          <p:nvPr/>
        </p:nvSpPr>
        <p:spPr bwMode="auto">
          <a:xfrm>
            <a:off x="4572000" y="3657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63" name="Oval 23"/>
          <p:cNvSpPr>
            <a:spLocks noChangeArrowheads="1"/>
          </p:cNvSpPr>
          <p:nvPr/>
        </p:nvSpPr>
        <p:spPr bwMode="auto">
          <a:xfrm>
            <a:off x="48006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64" name="Oval 24"/>
          <p:cNvSpPr>
            <a:spLocks noChangeArrowheads="1"/>
          </p:cNvSpPr>
          <p:nvPr/>
        </p:nvSpPr>
        <p:spPr bwMode="auto">
          <a:xfrm>
            <a:off x="49530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65" name="Oval 25"/>
          <p:cNvSpPr>
            <a:spLocks noChangeArrowheads="1"/>
          </p:cNvSpPr>
          <p:nvPr/>
        </p:nvSpPr>
        <p:spPr bwMode="auto">
          <a:xfrm>
            <a:off x="40386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66" name="Oval 26"/>
          <p:cNvSpPr>
            <a:spLocks noChangeArrowheads="1"/>
          </p:cNvSpPr>
          <p:nvPr/>
        </p:nvSpPr>
        <p:spPr bwMode="auto">
          <a:xfrm>
            <a:off x="51816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67" name="Oval 27"/>
          <p:cNvSpPr>
            <a:spLocks noChangeArrowheads="1"/>
          </p:cNvSpPr>
          <p:nvPr/>
        </p:nvSpPr>
        <p:spPr bwMode="auto">
          <a:xfrm>
            <a:off x="5562600" y="3733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68" name="Oval 28"/>
          <p:cNvSpPr>
            <a:spLocks noChangeArrowheads="1"/>
          </p:cNvSpPr>
          <p:nvPr/>
        </p:nvSpPr>
        <p:spPr bwMode="auto">
          <a:xfrm>
            <a:off x="5791200" y="4114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69" name="Oval 29"/>
          <p:cNvSpPr>
            <a:spLocks noChangeArrowheads="1"/>
          </p:cNvSpPr>
          <p:nvPr/>
        </p:nvSpPr>
        <p:spPr bwMode="auto">
          <a:xfrm>
            <a:off x="59436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70" name="Oval 30"/>
          <p:cNvSpPr>
            <a:spLocks noChangeArrowheads="1"/>
          </p:cNvSpPr>
          <p:nvPr/>
        </p:nvSpPr>
        <p:spPr bwMode="auto">
          <a:xfrm>
            <a:off x="62484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r>
              <a:rPr lang="en-US"/>
              <a:t>v</a:t>
            </a:r>
          </a:p>
        </p:txBody>
      </p:sp>
      <p:sp>
        <p:nvSpPr>
          <p:cNvPr id="87071" name="Oval 31"/>
          <p:cNvSpPr>
            <a:spLocks noChangeArrowheads="1"/>
          </p:cNvSpPr>
          <p:nvPr/>
        </p:nvSpPr>
        <p:spPr bwMode="auto">
          <a:xfrm>
            <a:off x="64008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72" name="Oval 32"/>
          <p:cNvSpPr>
            <a:spLocks noChangeArrowheads="1"/>
          </p:cNvSpPr>
          <p:nvPr/>
        </p:nvSpPr>
        <p:spPr bwMode="auto">
          <a:xfrm>
            <a:off x="6553200" y="3657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73" name="Oval 33"/>
          <p:cNvSpPr>
            <a:spLocks noChangeArrowheads="1"/>
          </p:cNvSpPr>
          <p:nvPr/>
        </p:nvSpPr>
        <p:spPr bwMode="auto">
          <a:xfrm>
            <a:off x="67818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74" name="Oval 34"/>
          <p:cNvSpPr>
            <a:spLocks noChangeArrowheads="1"/>
          </p:cNvSpPr>
          <p:nvPr/>
        </p:nvSpPr>
        <p:spPr bwMode="auto">
          <a:xfrm>
            <a:off x="69342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75" name="Oval 35"/>
          <p:cNvSpPr>
            <a:spLocks noChangeArrowheads="1"/>
          </p:cNvSpPr>
          <p:nvPr/>
        </p:nvSpPr>
        <p:spPr bwMode="auto">
          <a:xfrm>
            <a:off x="60960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76" name="Oval 36"/>
          <p:cNvSpPr>
            <a:spLocks noChangeArrowheads="1"/>
          </p:cNvSpPr>
          <p:nvPr/>
        </p:nvSpPr>
        <p:spPr bwMode="auto">
          <a:xfrm>
            <a:off x="70866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7077" name="Title 38"/>
          <p:cNvSpPr>
            <a:spLocks noGrp="1"/>
          </p:cNvSpPr>
          <p:nvPr>
            <p:ph type="title"/>
          </p:nvPr>
        </p:nvSpPr>
        <p:spPr/>
        <p:txBody>
          <a:bodyPr>
            <a:normAutofit fontScale="90000"/>
          </a:bodyPr>
          <a:lstStyle/>
          <a:p>
            <a:r>
              <a:rPr lang="en-US" dirty="0" err="1">
                <a:latin typeface="Calibri" charset="0"/>
              </a:rPr>
              <a:t>Nyquist</a:t>
            </a:r>
            <a:r>
              <a:rPr lang="en-US" dirty="0">
                <a:latin typeface="Calibri" charset="0"/>
              </a:rPr>
              <a:t>-Shannon Sampling Theorem</a:t>
            </a:r>
          </a:p>
        </p:txBody>
      </p:sp>
    </p:spTree>
    <p:extLst>
      <p:ext uri="{BB962C8B-B14F-4D97-AF65-F5344CB8AC3E}">
        <p14:creationId xmlns:p14="http://schemas.microsoft.com/office/powerpoint/2010/main" val="17902414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learned so far</a:t>
            </a:r>
            <a:endParaRPr lang="en-US" dirty="0"/>
          </a:p>
        </p:txBody>
      </p:sp>
      <p:sp>
        <p:nvSpPr>
          <p:cNvPr id="3" name="Content Placeholder 2"/>
          <p:cNvSpPr>
            <a:spLocks noGrp="1"/>
          </p:cNvSpPr>
          <p:nvPr>
            <p:ph idx="1"/>
          </p:nvPr>
        </p:nvSpPr>
        <p:spPr/>
        <p:txBody>
          <a:bodyPr/>
          <a:lstStyle/>
          <a:p>
            <a:r>
              <a:rPr lang="en-US" dirty="0" smtClean="0"/>
              <a:t>Image contrast, histograms, and basic manipulation</a:t>
            </a:r>
          </a:p>
          <a:p>
            <a:r>
              <a:rPr lang="en-US" dirty="0" smtClean="0"/>
              <a:t>Image Convolution</a:t>
            </a:r>
          </a:p>
          <a:p>
            <a:r>
              <a:rPr lang="en-US" dirty="0" smtClean="0"/>
              <a:t>Image Filters</a:t>
            </a:r>
          </a:p>
          <a:p>
            <a:r>
              <a:rPr lang="en-US" dirty="0" smtClean="0"/>
              <a:t>Fourier transform</a:t>
            </a:r>
          </a:p>
          <a:p>
            <a:r>
              <a:rPr lang="en-US" dirty="0" smtClean="0"/>
              <a:t>Filtering in Fourier transform</a:t>
            </a:r>
          </a:p>
          <a:p>
            <a:endParaRPr lang="en-US" dirty="0"/>
          </a:p>
        </p:txBody>
      </p:sp>
    </p:spTree>
    <p:extLst>
      <p:ext uri="{BB962C8B-B14F-4D97-AF65-F5344CB8AC3E}">
        <p14:creationId xmlns:p14="http://schemas.microsoft.com/office/powerpoint/2010/main" val="31748687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10"/>
          <p:cNvSpPr>
            <a:spLocks noGrp="1" noChangeArrowheads="1"/>
          </p:cNvSpPr>
          <p:nvPr>
            <p:ph type="body" idx="1"/>
          </p:nvPr>
        </p:nvSpPr>
        <p:spPr/>
        <p:txBody>
          <a:bodyPr/>
          <a:lstStyle/>
          <a:p>
            <a:pPr eaLnBrk="1" hangingPunct="1"/>
            <a:r>
              <a:rPr lang="en-US" dirty="0" smtClean="0">
                <a:latin typeface="Calibri" charset="0"/>
              </a:rPr>
              <a:t>How many frequency should we sample?</a:t>
            </a:r>
          </a:p>
          <a:p>
            <a:pPr eaLnBrk="1" hangingPunct="1"/>
            <a:endParaRPr lang="en-US" dirty="0" smtClean="0">
              <a:latin typeface="Calibri" charset="0"/>
            </a:endParaRPr>
          </a:p>
          <a:p>
            <a:pPr eaLnBrk="1" hangingPunct="1"/>
            <a:endParaRPr lang="en-US" dirty="0">
              <a:latin typeface="Calibri" charset="0"/>
            </a:endParaRPr>
          </a:p>
        </p:txBody>
      </p:sp>
      <p:sp>
        <p:nvSpPr>
          <p:cNvPr id="78852" name="Title 6"/>
          <p:cNvSpPr>
            <a:spLocks noGrp="1"/>
          </p:cNvSpPr>
          <p:nvPr>
            <p:ph type="title"/>
          </p:nvPr>
        </p:nvSpPr>
        <p:spPr/>
        <p:txBody>
          <a:bodyPr/>
          <a:lstStyle/>
          <a:p>
            <a:r>
              <a:rPr lang="en-US">
                <a:latin typeface="Calibri" charset="0"/>
              </a:rPr>
              <a:t>Aliasing problem</a:t>
            </a:r>
          </a:p>
        </p:txBody>
      </p:sp>
      <p:sp>
        <p:nvSpPr>
          <p:cNvPr id="6" name="Text Box 5"/>
          <p:cNvSpPr txBox="1">
            <a:spLocks noChangeArrowheads="1"/>
          </p:cNvSpPr>
          <p:nvPr/>
        </p:nvSpPr>
        <p:spPr bwMode="auto">
          <a:xfrm>
            <a:off x="4805828" y="6165503"/>
            <a:ext cx="402064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smtClean="0"/>
              <a:t>http://</a:t>
            </a:r>
            <a:r>
              <a:rPr lang="en-US" sz="1200" dirty="0" err="1" smtClean="0"/>
              <a:t>redwood.berkeley.edu</a:t>
            </a:r>
            <a:r>
              <a:rPr lang="en-US" sz="1200" dirty="0" smtClean="0"/>
              <a:t>/</a:t>
            </a:r>
            <a:r>
              <a:rPr lang="en-US" sz="1200" dirty="0" err="1" smtClean="0"/>
              <a:t>bruno</a:t>
            </a:r>
            <a:r>
              <a:rPr lang="en-US" sz="1200" dirty="0" smtClean="0"/>
              <a:t>/npb261/</a:t>
            </a:r>
            <a:r>
              <a:rPr lang="en-US" sz="1200" dirty="0" err="1" smtClean="0"/>
              <a:t>aliasing.pdf</a:t>
            </a:r>
            <a:endParaRPr lang="en-US" sz="1200" dirty="0"/>
          </a:p>
        </p:txBody>
      </p:sp>
      <p:pic>
        <p:nvPicPr>
          <p:cNvPr id="4" name="Picture 3" descr="Screen Shot 2017-10-08 at 4.07.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699" y="2349499"/>
            <a:ext cx="5811157" cy="3088319"/>
          </a:xfrm>
          <a:prstGeom prst="rect">
            <a:avLst/>
          </a:prstGeom>
        </p:spPr>
      </p:pic>
      <p:sp>
        <p:nvSpPr>
          <p:cNvPr id="5" name="TextBox 4"/>
          <p:cNvSpPr txBox="1"/>
          <p:nvPr/>
        </p:nvSpPr>
        <p:spPr>
          <a:xfrm>
            <a:off x="870858" y="5437818"/>
            <a:ext cx="4426856" cy="369332"/>
          </a:xfrm>
          <a:prstGeom prst="rect">
            <a:avLst/>
          </a:prstGeom>
          <a:noFill/>
        </p:spPr>
        <p:txBody>
          <a:bodyPr wrap="square" rtlCol="0">
            <a:spAutoFit/>
          </a:bodyPr>
          <a:lstStyle/>
          <a:p>
            <a:r>
              <a:rPr lang="en-US" dirty="0" smtClean="0">
                <a:solidFill>
                  <a:srgbClr val="FF0000"/>
                </a:solidFill>
              </a:rPr>
              <a:t>1hz, 2hz, 3hz sin waves adding together</a:t>
            </a:r>
            <a:endParaRPr lang="en-US" dirty="0">
              <a:solidFill>
                <a:srgbClr val="FF0000"/>
              </a:solidFill>
            </a:endParaRPr>
          </a:p>
        </p:txBody>
      </p:sp>
    </p:spTree>
    <p:extLst>
      <p:ext uri="{BB962C8B-B14F-4D97-AF65-F5344CB8AC3E}">
        <p14:creationId xmlns:p14="http://schemas.microsoft.com/office/powerpoint/2010/main" val="31422122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10"/>
          <p:cNvSpPr>
            <a:spLocks noGrp="1" noChangeArrowheads="1"/>
          </p:cNvSpPr>
          <p:nvPr>
            <p:ph type="body" idx="1"/>
          </p:nvPr>
        </p:nvSpPr>
        <p:spPr/>
        <p:txBody>
          <a:bodyPr/>
          <a:lstStyle/>
          <a:p>
            <a:pPr eaLnBrk="1" hangingPunct="1"/>
            <a:r>
              <a:rPr lang="en-US" dirty="0" smtClean="0">
                <a:latin typeface="Calibri" charset="0"/>
              </a:rPr>
              <a:t>How many frequency should we sample?</a:t>
            </a:r>
          </a:p>
          <a:p>
            <a:pPr eaLnBrk="1" hangingPunct="1"/>
            <a:endParaRPr lang="en-US" dirty="0">
              <a:latin typeface="Calibri" charset="0"/>
            </a:endParaRPr>
          </a:p>
        </p:txBody>
      </p:sp>
      <p:sp>
        <p:nvSpPr>
          <p:cNvPr id="78852" name="Title 6"/>
          <p:cNvSpPr>
            <a:spLocks noGrp="1"/>
          </p:cNvSpPr>
          <p:nvPr>
            <p:ph type="title"/>
          </p:nvPr>
        </p:nvSpPr>
        <p:spPr/>
        <p:txBody>
          <a:bodyPr/>
          <a:lstStyle/>
          <a:p>
            <a:r>
              <a:rPr lang="en-US">
                <a:latin typeface="Calibri" charset="0"/>
              </a:rPr>
              <a:t>Aliasing problem</a:t>
            </a:r>
          </a:p>
        </p:txBody>
      </p:sp>
      <p:sp>
        <p:nvSpPr>
          <p:cNvPr id="6" name="Text Box 5"/>
          <p:cNvSpPr txBox="1">
            <a:spLocks noChangeArrowheads="1"/>
          </p:cNvSpPr>
          <p:nvPr/>
        </p:nvSpPr>
        <p:spPr bwMode="auto">
          <a:xfrm>
            <a:off x="4805828" y="6165503"/>
            <a:ext cx="402064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smtClean="0"/>
              <a:t>http://</a:t>
            </a:r>
            <a:r>
              <a:rPr lang="en-US" sz="1200" dirty="0" err="1" smtClean="0"/>
              <a:t>redwood.berkeley.edu</a:t>
            </a:r>
            <a:r>
              <a:rPr lang="en-US" sz="1200" dirty="0" smtClean="0"/>
              <a:t>/</a:t>
            </a:r>
            <a:r>
              <a:rPr lang="en-US" sz="1200" dirty="0" err="1" smtClean="0"/>
              <a:t>bruno</a:t>
            </a:r>
            <a:r>
              <a:rPr lang="en-US" sz="1200" dirty="0" smtClean="0"/>
              <a:t>/npb261/</a:t>
            </a:r>
            <a:r>
              <a:rPr lang="en-US" sz="1200" dirty="0" err="1" smtClean="0"/>
              <a:t>aliasing.pdf</a:t>
            </a:r>
            <a:endParaRPr lang="en-US" sz="1200" dirty="0"/>
          </a:p>
        </p:txBody>
      </p:sp>
      <p:pic>
        <p:nvPicPr>
          <p:cNvPr id="2" name="Picture 1" descr="Screen Shot 2017-10-08 at 4.09.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14" y="2393044"/>
            <a:ext cx="7048500" cy="3322864"/>
          </a:xfrm>
          <a:prstGeom prst="rect">
            <a:avLst/>
          </a:prstGeom>
        </p:spPr>
      </p:pic>
      <p:sp>
        <p:nvSpPr>
          <p:cNvPr id="7" name="TextBox 6"/>
          <p:cNvSpPr txBox="1"/>
          <p:nvPr/>
        </p:nvSpPr>
        <p:spPr>
          <a:xfrm>
            <a:off x="870858" y="5437818"/>
            <a:ext cx="4426856" cy="369332"/>
          </a:xfrm>
          <a:prstGeom prst="rect">
            <a:avLst/>
          </a:prstGeom>
          <a:noFill/>
        </p:spPr>
        <p:txBody>
          <a:bodyPr wrap="square" rtlCol="0">
            <a:spAutoFit/>
          </a:bodyPr>
          <a:lstStyle/>
          <a:p>
            <a:r>
              <a:rPr lang="en-US" dirty="0" smtClean="0">
                <a:solidFill>
                  <a:srgbClr val="FF0000"/>
                </a:solidFill>
              </a:rPr>
              <a:t>Sampling: 2 x highest frequency</a:t>
            </a:r>
            <a:endParaRPr lang="en-US" dirty="0">
              <a:solidFill>
                <a:srgbClr val="FF0000"/>
              </a:solidFill>
            </a:endParaRPr>
          </a:p>
        </p:txBody>
      </p:sp>
    </p:spTree>
    <p:extLst>
      <p:ext uri="{BB962C8B-B14F-4D97-AF65-F5344CB8AC3E}">
        <p14:creationId xmlns:p14="http://schemas.microsoft.com/office/powerpoint/2010/main" val="1346874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atin typeface="Calibri" charset="0"/>
              </a:rPr>
              <a:t>Anti-aliasing</a:t>
            </a:r>
          </a:p>
        </p:txBody>
      </p:sp>
      <p:sp>
        <p:nvSpPr>
          <p:cNvPr id="89090" name="Content Placeholder 2"/>
          <p:cNvSpPr>
            <a:spLocks noGrp="1"/>
          </p:cNvSpPr>
          <p:nvPr>
            <p:ph idx="1"/>
          </p:nvPr>
        </p:nvSpPr>
        <p:spPr>
          <a:xfrm>
            <a:off x="457200" y="1417638"/>
            <a:ext cx="8229600" cy="4525963"/>
          </a:xfrm>
        </p:spPr>
        <p:txBody>
          <a:bodyPr>
            <a:normAutofit fontScale="92500" lnSpcReduction="20000"/>
          </a:bodyPr>
          <a:lstStyle/>
          <a:p>
            <a:pPr marL="457200" indent="-457200" eaLnBrk="1" hangingPunct="1">
              <a:buFontTx/>
              <a:buNone/>
            </a:pPr>
            <a:endParaRPr lang="en-US" dirty="0">
              <a:latin typeface="Calibri" charset="0"/>
            </a:endParaRPr>
          </a:p>
          <a:p>
            <a:pPr marL="457200" indent="-457200" eaLnBrk="1" hangingPunct="1">
              <a:buFontTx/>
              <a:buNone/>
            </a:pPr>
            <a:r>
              <a:rPr lang="en-US" dirty="0">
                <a:latin typeface="Calibri" charset="0"/>
              </a:rPr>
              <a:t>Solutions:</a:t>
            </a:r>
          </a:p>
          <a:p>
            <a:pPr marL="457200" indent="-457200" eaLnBrk="1" hangingPunct="1"/>
            <a:r>
              <a:rPr lang="en-US" dirty="0">
                <a:latin typeface="Calibri" charset="0"/>
              </a:rPr>
              <a:t>Sample more often</a:t>
            </a:r>
          </a:p>
          <a:p>
            <a:pPr marL="457200" indent="-457200" eaLnBrk="1" hangingPunct="1"/>
            <a:endParaRPr lang="en-US" dirty="0">
              <a:latin typeface="Calibri" charset="0"/>
            </a:endParaRPr>
          </a:p>
          <a:p>
            <a:pPr marL="457200" indent="-457200" eaLnBrk="1" hangingPunct="1"/>
            <a:r>
              <a:rPr lang="en-US" dirty="0">
                <a:latin typeface="Calibri" charset="0"/>
              </a:rPr>
              <a:t>Get rid of all frequencies that are greater than half the new sampling </a:t>
            </a:r>
            <a:r>
              <a:rPr lang="en-US" dirty="0" smtClean="0">
                <a:latin typeface="Calibri" charset="0"/>
              </a:rPr>
              <a:t>frequency (low pass filtering) </a:t>
            </a:r>
            <a:endParaRPr lang="en-US" dirty="0">
              <a:latin typeface="Calibri" charset="0"/>
            </a:endParaRPr>
          </a:p>
          <a:p>
            <a:pPr marL="838200" lvl="1" indent="-381000" eaLnBrk="1" hangingPunct="1"/>
            <a:r>
              <a:rPr lang="en-US" dirty="0">
                <a:latin typeface="Calibri" charset="0"/>
              </a:rPr>
              <a:t>Will lose information</a:t>
            </a:r>
          </a:p>
          <a:p>
            <a:pPr marL="838200" lvl="1" indent="-381000" eaLnBrk="1" hangingPunct="1"/>
            <a:r>
              <a:rPr lang="en-US" dirty="0">
                <a:latin typeface="Calibri" charset="0"/>
              </a:rPr>
              <a:t>But it</a:t>
            </a:r>
            <a:r>
              <a:rPr lang="ja-JP" altLang="en-US" dirty="0">
                <a:latin typeface="Calibri" charset="0"/>
              </a:rPr>
              <a:t>’</a:t>
            </a:r>
            <a:r>
              <a:rPr lang="en-US" altLang="ja-JP" dirty="0">
                <a:latin typeface="Calibri" charset="0"/>
              </a:rPr>
              <a:t>s better than aliasing</a:t>
            </a:r>
          </a:p>
          <a:p>
            <a:pPr marL="838200" lvl="1" indent="-381000" eaLnBrk="1" hangingPunct="1"/>
            <a:r>
              <a:rPr lang="en-US" dirty="0">
                <a:latin typeface="Calibri" charset="0"/>
              </a:rPr>
              <a:t>Apply a smoothing filter</a:t>
            </a:r>
            <a:endParaRPr lang="ru-RU" dirty="0">
              <a:latin typeface="Calibri" charset="0"/>
            </a:endParaRPr>
          </a:p>
          <a:p>
            <a:pPr marL="457200" indent="-457200">
              <a:buFont typeface="Arial" charset="0"/>
              <a:buNone/>
            </a:pPr>
            <a:endParaRPr lang="en-US" dirty="0">
              <a:latin typeface="Calibri" charset="0"/>
            </a:endParaRPr>
          </a:p>
        </p:txBody>
      </p:sp>
    </p:spTree>
    <p:extLst>
      <p:ext uri="{BB962C8B-B14F-4D97-AF65-F5344CB8AC3E}">
        <p14:creationId xmlns:p14="http://schemas.microsoft.com/office/powerpoint/2010/main" val="41168569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normAutofit fontScale="90000"/>
          </a:bodyPr>
          <a:lstStyle/>
          <a:p>
            <a:r>
              <a:rPr lang="en-US">
                <a:latin typeface="Calibri" charset="0"/>
              </a:rPr>
              <a:t>Algorithm for downsampling by factor of 2</a:t>
            </a:r>
          </a:p>
        </p:txBody>
      </p:sp>
      <p:sp>
        <p:nvSpPr>
          <p:cNvPr id="90114" name="Content Placeholder 2"/>
          <p:cNvSpPr txBox="1">
            <a:spLocks/>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800100" indent="-34290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Calibri" charset="0"/>
              <a:buAutoNum type="arabicPeriod"/>
            </a:pPr>
            <a:endParaRPr lang="en-US" sz="2800" dirty="0">
              <a:latin typeface="Calibri" charset="0"/>
            </a:endParaRPr>
          </a:p>
          <a:p>
            <a:pPr>
              <a:spcBef>
                <a:spcPct val="20000"/>
              </a:spcBef>
              <a:buFont typeface="Calibri" charset="0"/>
              <a:buAutoNum type="arabicPeriod"/>
            </a:pPr>
            <a:r>
              <a:rPr lang="en-US" sz="2800" dirty="0">
                <a:latin typeface="Calibri" charset="0"/>
              </a:rPr>
              <a:t>Start with image(h, w)</a:t>
            </a:r>
          </a:p>
          <a:p>
            <a:pPr>
              <a:spcBef>
                <a:spcPct val="20000"/>
              </a:spcBef>
              <a:buFont typeface="Calibri" charset="0"/>
              <a:buAutoNum type="arabicPeriod"/>
            </a:pPr>
            <a:r>
              <a:rPr lang="en-US" sz="2800" dirty="0">
                <a:latin typeface="Calibri" charset="0"/>
              </a:rPr>
              <a:t>Apply low-pass filter</a:t>
            </a:r>
          </a:p>
          <a:p>
            <a:pPr lvl="1">
              <a:spcBef>
                <a:spcPct val="20000"/>
              </a:spcBef>
            </a:pPr>
            <a:r>
              <a:rPr lang="en-US" dirty="0">
                <a:latin typeface="Calibri" charset="0"/>
              </a:rPr>
              <a:t>	</a:t>
            </a:r>
            <a:r>
              <a:rPr lang="en-US" dirty="0" err="1">
                <a:latin typeface="Calibri" charset="0"/>
              </a:rPr>
              <a:t>im_blur</a:t>
            </a:r>
            <a:r>
              <a:rPr lang="en-US" dirty="0">
                <a:latin typeface="Calibri" charset="0"/>
              </a:rPr>
              <a:t> = </a:t>
            </a:r>
            <a:r>
              <a:rPr lang="en-US" dirty="0" err="1" smtClean="0">
                <a:latin typeface="Calibri" charset="0"/>
              </a:rPr>
              <a:t>ndimage</a:t>
            </a:r>
            <a:r>
              <a:rPr lang="en-US" dirty="0" smtClean="0">
                <a:latin typeface="Calibri" charset="0"/>
              </a:rPr>
              <a:t>. filters_ </a:t>
            </a:r>
            <a:r>
              <a:rPr lang="en-US" dirty="0" err="1" smtClean="0">
                <a:latin typeface="Calibri" charset="0"/>
              </a:rPr>
              <a:t>gaussian_filter</a:t>
            </a:r>
            <a:r>
              <a:rPr lang="en-US" dirty="0" smtClean="0">
                <a:latin typeface="Calibri" charset="0"/>
              </a:rPr>
              <a:t> (</a:t>
            </a:r>
            <a:r>
              <a:rPr lang="en-US" dirty="0">
                <a:latin typeface="Calibri" charset="0"/>
              </a:rPr>
              <a:t>image, </a:t>
            </a:r>
            <a:r>
              <a:rPr lang="en-US" dirty="0" smtClean="0">
                <a:latin typeface="Calibri" charset="0"/>
              </a:rPr>
              <a:t>7</a:t>
            </a:r>
            <a:r>
              <a:rPr lang="en-US" altLang="ja-JP" dirty="0" smtClean="0">
                <a:latin typeface="Calibri" charset="0"/>
              </a:rPr>
              <a:t>)</a:t>
            </a:r>
            <a:endParaRPr lang="en-US" altLang="ja-JP" dirty="0">
              <a:latin typeface="Calibri" charset="0"/>
            </a:endParaRPr>
          </a:p>
          <a:p>
            <a:pPr>
              <a:spcBef>
                <a:spcPct val="20000"/>
              </a:spcBef>
              <a:buFont typeface="Calibri" charset="0"/>
              <a:buAutoNum type="arabicPeriod"/>
            </a:pPr>
            <a:r>
              <a:rPr lang="en-US" sz="2800" dirty="0">
                <a:latin typeface="Calibri" charset="0"/>
              </a:rPr>
              <a:t>Sample every other pixel</a:t>
            </a:r>
          </a:p>
          <a:p>
            <a:pPr lvl="1">
              <a:spcBef>
                <a:spcPct val="20000"/>
              </a:spcBef>
            </a:pPr>
            <a:r>
              <a:rPr lang="en-US" dirty="0">
                <a:latin typeface="Calibri" charset="0"/>
              </a:rPr>
              <a:t>	</a:t>
            </a:r>
            <a:r>
              <a:rPr lang="en-US" dirty="0" err="1">
                <a:latin typeface="Calibri" charset="0"/>
              </a:rPr>
              <a:t>im_small</a:t>
            </a:r>
            <a:r>
              <a:rPr lang="en-US" dirty="0">
                <a:latin typeface="Calibri" charset="0"/>
              </a:rPr>
              <a:t> = </a:t>
            </a:r>
            <a:r>
              <a:rPr lang="en-US" dirty="0" err="1" smtClean="0">
                <a:latin typeface="Calibri" charset="0"/>
              </a:rPr>
              <a:t>im_blur</a:t>
            </a:r>
            <a:r>
              <a:rPr lang="en-US" dirty="0" smtClean="0">
                <a:latin typeface="Calibri" charset="0"/>
              </a:rPr>
              <a:t>[::2; ::2];</a:t>
            </a:r>
            <a:endParaRPr lang="en-US" dirty="0">
              <a:latin typeface="Calibri" charset="0"/>
            </a:endParaRPr>
          </a:p>
          <a:p>
            <a:pPr marL="0" indent="0">
              <a:spcBef>
                <a:spcPct val="20000"/>
              </a:spcBef>
            </a:pPr>
            <a:endParaRPr lang="en-US" sz="2800" dirty="0">
              <a:latin typeface="Calibri" charset="0"/>
            </a:endParaRPr>
          </a:p>
          <a:p>
            <a:pPr>
              <a:spcBef>
                <a:spcPct val="20000"/>
              </a:spcBef>
            </a:pPr>
            <a:endParaRPr lang="en-US" sz="2800" dirty="0">
              <a:latin typeface="Calibri" charset="0"/>
            </a:endParaRPr>
          </a:p>
        </p:txBody>
      </p:sp>
    </p:spTree>
    <p:extLst>
      <p:ext uri="{BB962C8B-B14F-4D97-AF65-F5344CB8AC3E}">
        <p14:creationId xmlns:p14="http://schemas.microsoft.com/office/powerpoint/2010/main" val="38053906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images</a:t>
            </a:r>
            <a:endParaRPr lang="en-US" dirty="0"/>
          </a:p>
        </p:txBody>
      </p:sp>
      <p:pic>
        <p:nvPicPr>
          <p:cNvPr id="3" name="Picture 2" descr="Screen Shot 2015-02-15 at 7.3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3" y="3592812"/>
            <a:ext cx="9451876" cy="3134793"/>
          </a:xfrm>
          <a:prstGeom prst="rect">
            <a:avLst/>
          </a:prstGeom>
        </p:spPr>
      </p:pic>
      <p:pic>
        <p:nvPicPr>
          <p:cNvPr id="5" name="Picture 4" descr="Screen Shot 2015-02-15 at 7.57.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6315"/>
            <a:ext cx="8686800" cy="948207"/>
          </a:xfrm>
          <a:prstGeom prst="rect">
            <a:avLst/>
          </a:prstGeom>
        </p:spPr>
      </p:pic>
    </p:spTree>
    <p:extLst>
      <p:ext uri="{BB962C8B-B14F-4D97-AF65-F5344CB8AC3E}">
        <p14:creationId xmlns:p14="http://schemas.microsoft.com/office/powerpoint/2010/main" val="14229083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7" name="Picture 4"/>
          <p:cNvPicPr>
            <a:picLocks noChangeAspect="1" noChangeArrowheads="1"/>
          </p:cNvPicPr>
          <p:nvPr/>
        </p:nvPicPr>
        <p:blipFill>
          <a:blip r:embed="rId2">
            <a:extLst>
              <a:ext uri="{28A0092B-C50C-407E-A947-70E740481C1C}">
                <a14:useLocalDpi xmlns:a14="http://schemas.microsoft.com/office/drawing/2010/main" val="0"/>
              </a:ext>
            </a:extLst>
          </a:blip>
          <a:srcRect b="43549"/>
          <a:stretch>
            <a:fillRect/>
          </a:stretch>
        </p:blipFill>
        <p:spPr bwMode="auto">
          <a:xfrm>
            <a:off x="152400" y="3810000"/>
            <a:ext cx="8686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Rectangle 8"/>
          <p:cNvSpPr>
            <a:spLocks noGrp="1" noChangeArrowheads="1"/>
          </p:cNvSpPr>
          <p:nvPr>
            <p:ph type="title"/>
          </p:nvPr>
        </p:nvSpPr>
        <p:spPr>
          <a:xfrm>
            <a:off x="685800" y="228600"/>
            <a:ext cx="7772400" cy="1143000"/>
          </a:xfrm>
        </p:spPr>
        <p:txBody>
          <a:bodyPr/>
          <a:lstStyle/>
          <a:p>
            <a:pPr eaLnBrk="1" hangingPunct="1"/>
            <a:r>
              <a:rPr lang="en-US" sz="4800">
                <a:latin typeface="Calibri" charset="0"/>
              </a:rPr>
              <a:t>Anti-aliasing</a:t>
            </a:r>
            <a:endParaRPr lang="ru-RU" sz="4800">
              <a:latin typeface="Calibri" charset="0"/>
            </a:endParaRPr>
          </a:p>
        </p:txBody>
      </p:sp>
      <p:pic>
        <p:nvPicPr>
          <p:cNvPr id="91139" name="Picture 14"/>
          <p:cNvPicPr>
            <a:picLocks noChangeAspect="1" noChangeArrowheads="1"/>
          </p:cNvPicPr>
          <p:nvPr/>
        </p:nvPicPr>
        <p:blipFill>
          <a:blip r:embed="rId3">
            <a:extLst>
              <a:ext uri="{28A0092B-C50C-407E-A947-70E740481C1C}">
                <a14:useLocalDpi xmlns:a14="http://schemas.microsoft.com/office/drawing/2010/main" val="0"/>
              </a:ext>
            </a:extLst>
          </a:blip>
          <a:srcRect b="47307"/>
          <a:stretch>
            <a:fillRect/>
          </a:stretch>
        </p:blipFill>
        <p:spPr bwMode="auto">
          <a:xfrm>
            <a:off x="0" y="1295400"/>
            <a:ext cx="89154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TextBox 4"/>
          <p:cNvSpPr txBox="1">
            <a:spLocks noChangeArrowheads="1"/>
          </p:cNvSpPr>
          <p:nvPr/>
        </p:nvSpPr>
        <p:spPr bwMode="auto">
          <a:xfrm>
            <a:off x="7010400" y="6550025"/>
            <a:ext cx="2133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t>Forsyth and Ponce 2002</a:t>
            </a:r>
          </a:p>
        </p:txBody>
      </p:sp>
    </p:spTree>
    <p:extLst>
      <p:ext uri="{BB962C8B-B14F-4D97-AF65-F5344CB8AC3E}">
        <p14:creationId xmlns:p14="http://schemas.microsoft.com/office/powerpoint/2010/main" val="15196208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descr="vg-nn-ha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318135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2" name="Picture 3" descr="vg-nn-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914400"/>
            <a:ext cx="31813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4" descr="vg-nn-eigh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900113"/>
            <a:ext cx="3198813"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5"/>
          <p:cNvSpPr>
            <a:spLocks noGrp="1" noChangeArrowheads="1"/>
          </p:cNvSpPr>
          <p:nvPr>
            <p:ph type="title"/>
          </p:nvPr>
        </p:nvSpPr>
        <p:spPr>
          <a:xfrm>
            <a:off x="457200" y="-228600"/>
            <a:ext cx="8229600" cy="1143000"/>
          </a:xfrm>
        </p:spPr>
        <p:txBody>
          <a:bodyPr>
            <a:normAutofit/>
          </a:bodyPr>
          <a:lstStyle/>
          <a:p>
            <a:r>
              <a:rPr lang="en-US" sz="4000" dirty="0">
                <a:latin typeface="Calibri" charset="0"/>
              </a:rPr>
              <a:t>Subsampling without pre-filtering</a:t>
            </a:r>
          </a:p>
        </p:txBody>
      </p:sp>
      <p:sp>
        <p:nvSpPr>
          <p:cNvPr id="92165" name="Text Box 6"/>
          <p:cNvSpPr txBox="1">
            <a:spLocks noChangeArrowheads="1"/>
          </p:cNvSpPr>
          <p:nvPr/>
        </p:nvSpPr>
        <p:spPr bwMode="auto">
          <a:xfrm>
            <a:off x="3733800" y="5105400"/>
            <a:ext cx="168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1/4  </a:t>
            </a:r>
            <a:r>
              <a:rPr lang="en-US" sz="1600"/>
              <a:t>(2x zoom)</a:t>
            </a:r>
          </a:p>
        </p:txBody>
      </p:sp>
      <p:sp>
        <p:nvSpPr>
          <p:cNvPr id="92166" name="Text Box 7"/>
          <p:cNvSpPr txBox="1">
            <a:spLocks noChangeArrowheads="1"/>
          </p:cNvSpPr>
          <p:nvPr/>
        </p:nvSpPr>
        <p:spPr bwMode="auto">
          <a:xfrm>
            <a:off x="6934200" y="5105400"/>
            <a:ext cx="168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1/8  </a:t>
            </a:r>
            <a:r>
              <a:rPr lang="en-US" sz="1600"/>
              <a:t>(4x zoom)</a:t>
            </a:r>
          </a:p>
        </p:txBody>
      </p:sp>
      <p:sp>
        <p:nvSpPr>
          <p:cNvPr id="92167" name="Text Box 8"/>
          <p:cNvSpPr txBox="1">
            <a:spLocks noChangeArrowheads="1"/>
          </p:cNvSpPr>
          <p:nvPr/>
        </p:nvSpPr>
        <p:spPr bwMode="auto">
          <a:xfrm>
            <a:off x="1295400" y="5105400"/>
            <a:ext cx="60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1/2</a:t>
            </a:r>
          </a:p>
        </p:txBody>
      </p:sp>
      <p:sp>
        <p:nvSpPr>
          <p:cNvPr id="92168" name="Text Box 9"/>
          <p:cNvSpPr txBox="1">
            <a:spLocks noChangeArrowheads="1"/>
          </p:cNvSpPr>
          <p:nvPr/>
        </p:nvSpPr>
        <p:spPr bwMode="auto">
          <a:xfrm>
            <a:off x="67056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Slide by Steve Seitz</a:t>
            </a:r>
          </a:p>
        </p:txBody>
      </p:sp>
    </p:spTree>
    <p:extLst>
      <p:ext uri="{BB962C8B-B14F-4D97-AF65-F5344CB8AC3E}">
        <p14:creationId xmlns:p14="http://schemas.microsoft.com/office/powerpoint/2010/main" val="1951157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 descr="vg-gauss-eigh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914400"/>
            <a:ext cx="3154363"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Picture 3" descr="vg-gauss-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413" y="914400"/>
            <a:ext cx="3125787"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Picture 4" descr="vg-gauss-hal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14400"/>
            <a:ext cx="3132138"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Rectangle 5"/>
          <p:cNvSpPr>
            <a:spLocks noGrp="1" noChangeArrowheads="1"/>
          </p:cNvSpPr>
          <p:nvPr>
            <p:ph type="title"/>
          </p:nvPr>
        </p:nvSpPr>
        <p:spPr>
          <a:xfrm>
            <a:off x="685800" y="76200"/>
            <a:ext cx="7924800" cy="838200"/>
          </a:xfrm>
        </p:spPr>
        <p:txBody>
          <a:bodyPr>
            <a:normAutofit/>
          </a:bodyPr>
          <a:lstStyle/>
          <a:p>
            <a:r>
              <a:rPr lang="en-US" sz="3600" dirty="0">
                <a:latin typeface="Calibri" charset="0"/>
              </a:rPr>
              <a:t>Subsampling with Gaussian pre-filtering</a:t>
            </a:r>
          </a:p>
        </p:txBody>
      </p:sp>
      <p:sp>
        <p:nvSpPr>
          <p:cNvPr id="93189" name="Text Box 6"/>
          <p:cNvSpPr txBox="1">
            <a:spLocks noChangeArrowheads="1"/>
          </p:cNvSpPr>
          <p:nvPr/>
        </p:nvSpPr>
        <p:spPr bwMode="auto">
          <a:xfrm>
            <a:off x="4267200" y="5105400"/>
            <a:ext cx="1012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 1/4 </a:t>
            </a:r>
          </a:p>
        </p:txBody>
      </p:sp>
      <p:sp>
        <p:nvSpPr>
          <p:cNvPr id="93190" name="Text Box 7"/>
          <p:cNvSpPr txBox="1">
            <a:spLocks noChangeArrowheads="1"/>
          </p:cNvSpPr>
          <p:nvPr/>
        </p:nvSpPr>
        <p:spPr bwMode="auto">
          <a:xfrm>
            <a:off x="7377113" y="51054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 1/8</a:t>
            </a:r>
          </a:p>
        </p:txBody>
      </p:sp>
      <p:sp>
        <p:nvSpPr>
          <p:cNvPr id="93191" name="Text Box 8"/>
          <p:cNvSpPr txBox="1">
            <a:spLocks noChangeArrowheads="1"/>
          </p:cNvSpPr>
          <p:nvPr/>
        </p:nvSpPr>
        <p:spPr bwMode="auto">
          <a:xfrm>
            <a:off x="533400" y="5105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Gaussian 1/2</a:t>
            </a:r>
          </a:p>
        </p:txBody>
      </p:sp>
      <p:sp>
        <p:nvSpPr>
          <p:cNvPr id="93192" name="Text Box 10"/>
          <p:cNvSpPr txBox="1">
            <a:spLocks noChangeArrowheads="1"/>
          </p:cNvSpPr>
          <p:nvPr/>
        </p:nvSpPr>
        <p:spPr bwMode="auto">
          <a:xfrm>
            <a:off x="67056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Slide by Steve Seitz</a:t>
            </a:r>
          </a:p>
        </p:txBody>
      </p:sp>
    </p:spTree>
    <p:extLst>
      <p:ext uri="{BB962C8B-B14F-4D97-AF65-F5344CB8AC3E}">
        <p14:creationId xmlns:p14="http://schemas.microsoft.com/office/powerpoint/2010/main" val="2602454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3" y="42863"/>
            <a:ext cx="2884488" cy="1143000"/>
          </a:xfrm>
        </p:spPr>
        <p:txBody>
          <a:bodyPr rtlCol="0">
            <a:normAutofit fontScale="90000"/>
          </a:bodyPr>
          <a:lstStyle/>
          <a:p>
            <a:pPr fontAlgn="auto">
              <a:spcAft>
                <a:spcPts val="0"/>
              </a:spcAft>
              <a:defRPr/>
            </a:pPr>
            <a:r>
              <a:rPr lang="en-US" dirty="0" smtClean="0">
                <a:ea typeface="+mj-ea"/>
              </a:rPr>
              <a:t>Gaussian pre-filtering</a:t>
            </a:r>
            <a:endParaRPr lang="en-US" dirty="0">
              <a:ea typeface="+mj-ea"/>
            </a:endParaRPr>
          </a:p>
        </p:txBody>
      </p:sp>
      <p:pic>
        <p:nvPicPr>
          <p:cNvPr id="104461" name="Picture 13" descr="C:\snavely\tmp\vg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50" y="2754313"/>
            <a:ext cx="282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9"/>
          <p:cNvSpPr>
            <a:spLocks noChangeArrowheads="1"/>
          </p:cNvSpPr>
          <p:nvPr/>
        </p:nvSpPr>
        <p:spPr bwMode="auto">
          <a:xfrm>
            <a:off x="141288" y="1295400"/>
            <a:ext cx="26558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FontTx/>
              <a:buChar char="•"/>
            </a:pPr>
            <a:r>
              <a:rPr lang="en-US" sz="2400"/>
              <a:t>Solution: filter the image, </a:t>
            </a:r>
            <a:r>
              <a:rPr lang="en-US" sz="2400" i="1"/>
              <a:t>then</a:t>
            </a:r>
            <a:r>
              <a:rPr lang="en-US" sz="2400"/>
              <a:t> subsample</a:t>
            </a:r>
          </a:p>
          <a:p>
            <a:pPr marL="742950" lvl="1" indent="-285750">
              <a:lnSpc>
                <a:spcPct val="90000"/>
              </a:lnSpc>
              <a:spcBef>
                <a:spcPct val="20000"/>
              </a:spcBef>
            </a:pPr>
            <a:endParaRPr lang="en-US" sz="2000"/>
          </a:p>
        </p:txBody>
      </p:sp>
      <p:grpSp>
        <p:nvGrpSpPr>
          <p:cNvPr id="3" name="Group 46"/>
          <p:cNvGrpSpPr>
            <a:grpSpLocks/>
          </p:cNvGrpSpPr>
          <p:nvPr/>
        </p:nvGrpSpPr>
        <p:grpSpPr bwMode="auto">
          <a:xfrm>
            <a:off x="3741738" y="3260725"/>
            <a:ext cx="539750" cy="433388"/>
            <a:chOff x="1390497" y="3261445"/>
            <a:chExt cx="539142" cy="433080"/>
          </a:xfrm>
        </p:grpSpPr>
        <p:sp>
          <p:nvSpPr>
            <p:cNvPr id="19" name="Down Arrow 18"/>
            <p:cNvSpPr>
              <a:spLocks noChangeArrowheads="1"/>
            </p:cNvSpPr>
            <p:nvPr/>
          </p:nvSpPr>
          <p:spPr bwMode="auto">
            <a:xfrm>
              <a:off x="1390497" y="3261445"/>
              <a:ext cx="539142" cy="433080"/>
            </a:xfrm>
            <a:prstGeom prst="downArrow">
              <a:avLst>
                <a:gd name="adj1" fmla="val 50000"/>
                <a:gd name="adj2" fmla="val 58162"/>
              </a:avLst>
            </a:prstGeom>
            <a:solidFill>
              <a:srgbClr val="B9CDE5"/>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8471" name="TextBox 19"/>
            <p:cNvSpPr txBox="1">
              <a:spLocks noChangeArrowheads="1"/>
            </p:cNvSpPr>
            <p:nvPr/>
          </p:nvSpPr>
          <p:spPr bwMode="auto">
            <a:xfrm>
              <a:off x="1404248" y="3320138"/>
              <a:ext cx="5180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t>blur</a:t>
              </a:r>
            </a:p>
          </p:txBody>
        </p:sp>
      </p:grpSp>
      <p:grpSp>
        <p:nvGrpSpPr>
          <p:cNvPr id="4" name="Group 51"/>
          <p:cNvGrpSpPr>
            <a:grpSpLocks/>
          </p:cNvGrpSpPr>
          <p:nvPr/>
        </p:nvGrpSpPr>
        <p:grpSpPr bwMode="auto">
          <a:xfrm>
            <a:off x="2867025" y="3776663"/>
            <a:ext cx="2278063" cy="2994025"/>
            <a:chOff x="515031" y="3777331"/>
            <a:chExt cx="2278578" cy="2993593"/>
          </a:xfrm>
        </p:grpSpPr>
        <p:pic>
          <p:nvPicPr>
            <p:cNvPr id="18467" name="Picture 9" descr="C:\snavely\tmp\vg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31" y="3861283"/>
              <a:ext cx="2215195" cy="2909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1741718" y="3777331"/>
              <a:ext cx="1051891" cy="58477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3200" b="1" dirty="0">
                  <a:solidFill>
                    <a:schemeClr val="bg1"/>
                  </a:solidFill>
                  <a:latin typeface="+mn-lt"/>
                  <a:ea typeface="+mn-ea"/>
                  <a:cs typeface="+mn-cs"/>
                </a:rPr>
                <a:t>F</a:t>
              </a:r>
              <a:r>
                <a:rPr lang="en-US" sz="3200" b="1" baseline="-25000" dirty="0">
                  <a:solidFill>
                    <a:schemeClr val="bg1"/>
                  </a:solidFill>
                  <a:latin typeface="+mn-lt"/>
                  <a:ea typeface="+mn-ea"/>
                  <a:cs typeface="+mn-cs"/>
                </a:rPr>
                <a:t>0</a:t>
              </a:r>
              <a:r>
                <a:rPr lang="en-US" sz="3200" b="1" dirty="0">
                  <a:solidFill>
                    <a:schemeClr val="bg1"/>
                  </a:solidFill>
                  <a:latin typeface="+mn-lt"/>
                  <a:ea typeface="+mn-ea"/>
                  <a:cs typeface="+mn-cs"/>
                </a:rPr>
                <a:t>   H</a:t>
              </a:r>
              <a:endParaRPr lang="en-US" sz="3200" b="1" baseline="-25000" dirty="0">
                <a:solidFill>
                  <a:schemeClr val="bg1"/>
                </a:solidFill>
                <a:latin typeface="+mn-lt"/>
                <a:ea typeface="+mn-ea"/>
                <a:cs typeface="+mn-cs"/>
              </a:endParaRPr>
            </a:p>
          </p:txBody>
        </p:sp>
        <p:sp>
          <p:nvSpPr>
            <p:cNvPr id="23" name="TextBox 22"/>
            <p:cNvSpPr txBox="1">
              <a:spLocks noChangeArrowheads="1"/>
            </p:cNvSpPr>
            <p:nvPr/>
          </p:nvSpPr>
          <p:spPr bwMode="auto">
            <a:xfrm>
              <a:off x="2079172" y="3864430"/>
              <a:ext cx="389850" cy="58477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3200" dirty="0">
                  <a:solidFill>
                    <a:schemeClr val="bg1"/>
                  </a:solidFill>
                  <a:latin typeface="+mn-lt"/>
                  <a:ea typeface="+mn-ea"/>
                  <a:cs typeface="+mn-cs"/>
                </a:rPr>
                <a:t>*</a:t>
              </a:r>
            </a:p>
          </p:txBody>
        </p:sp>
      </p:grpSp>
      <p:grpSp>
        <p:nvGrpSpPr>
          <p:cNvPr id="5" name="Group 47"/>
          <p:cNvGrpSpPr>
            <a:grpSpLocks/>
          </p:cNvGrpSpPr>
          <p:nvPr/>
        </p:nvGrpSpPr>
        <p:grpSpPr bwMode="auto">
          <a:xfrm>
            <a:off x="4529138" y="3217863"/>
            <a:ext cx="1076325" cy="433387"/>
            <a:chOff x="2177129" y="3217903"/>
            <a:chExt cx="1076513" cy="433080"/>
          </a:xfrm>
        </p:grpSpPr>
        <p:sp>
          <p:nvSpPr>
            <p:cNvPr id="24" name="Down Arrow 23"/>
            <p:cNvSpPr>
              <a:spLocks noChangeArrowheads="1"/>
            </p:cNvSpPr>
            <p:nvPr/>
          </p:nvSpPr>
          <p:spPr bwMode="auto">
            <a:xfrm rot="-8119149">
              <a:off x="2435525" y="3217903"/>
              <a:ext cx="539140" cy="433080"/>
            </a:xfrm>
            <a:prstGeom prst="downArrow">
              <a:avLst>
                <a:gd name="adj1" fmla="val 50000"/>
                <a:gd name="adj2" fmla="val 58162"/>
              </a:avLst>
            </a:prstGeom>
            <a:solidFill>
              <a:srgbClr val="B9CDE5"/>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8466" name="TextBox 24"/>
            <p:cNvSpPr txBox="1">
              <a:spLocks noChangeArrowheads="1"/>
            </p:cNvSpPr>
            <p:nvPr/>
          </p:nvSpPr>
          <p:spPr bwMode="auto">
            <a:xfrm>
              <a:off x="2177129" y="3309249"/>
              <a:ext cx="10765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t>subsample</a:t>
              </a:r>
            </a:p>
          </p:txBody>
        </p:sp>
      </p:grpSp>
      <p:grpSp>
        <p:nvGrpSpPr>
          <p:cNvPr id="6" name="Group 48"/>
          <p:cNvGrpSpPr>
            <a:grpSpLocks/>
          </p:cNvGrpSpPr>
          <p:nvPr/>
        </p:nvGrpSpPr>
        <p:grpSpPr bwMode="auto">
          <a:xfrm>
            <a:off x="5722938" y="3260725"/>
            <a:ext cx="539750" cy="433388"/>
            <a:chOff x="3371697" y="3261445"/>
            <a:chExt cx="539142" cy="433080"/>
          </a:xfrm>
        </p:grpSpPr>
        <p:sp>
          <p:nvSpPr>
            <p:cNvPr id="26" name="Down Arrow 25"/>
            <p:cNvSpPr>
              <a:spLocks noChangeArrowheads="1"/>
            </p:cNvSpPr>
            <p:nvPr/>
          </p:nvSpPr>
          <p:spPr bwMode="auto">
            <a:xfrm>
              <a:off x="3371697" y="3261445"/>
              <a:ext cx="539142" cy="433080"/>
            </a:xfrm>
            <a:prstGeom prst="downArrow">
              <a:avLst>
                <a:gd name="adj1" fmla="val 50000"/>
                <a:gd name="adj2" fmla="val 58162"/>
              </a:avLst>
            </a:prstGeom>
            <a:solidFill>
              <a:srgbClr val="B9CDE5"/>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8464" name="TextBox 26"/>
            <p:cNvSpPr txBox="1">
              <a:spLocks noChangeArrowheads="1"/>
            </p:cNvSpPr>
            <p:nvPr/>
          </p:nvSpPr>
          <p:spPr bwMode="auto">
            <a:xfrm>
              <a:off x="3385448" y="3320138"/>
              <a:ext cx="5180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t>blur</a:t>
              </a:r>
            </a:p>
          </p:txBody>
        </p:sp>
      </p:grpSp>
      <p:grpSp>
        <p:nvGrpSpPr>
          <p:cNvPr id="7" name="Group 49"/>
          <p:cNvGrpSpPr>
            <a:grpSpLocks/>
          </p:cNvGrpSpPr>
          <p:nvPr/>
        </p:nvGrpSpPr>
        <p:grpSpPr bwMode="auto">
          <a:xfrm>
            <a:off x="6367463" y="3217863"/>
            <a:ext cx="1077912" cy="433387"/>
            <a:chOff x="4016859" y="3217899"/>
            <a:chExt cx="1076513" cy="433080"/>
          </a:xfrm>
        </p:grpSpPr>
        <p:sp>
          <p:nvSpPr>
            <p:cNvPr id="28" name="Down Arrow 27"/>
            <p:cNvSpPr>
              <a:spLocks noChangeArrowheads="1"/>
            </p:cNvSpPr>
            <p:nvPr/>
          </p:nvSpPr>
          <p:spPr bwMode="auto">
            <a:xfrm rot="-8119149">
              <a:off x="4275255" y="3217899"/>
              <a:ext cx="539140" cy="433080"/>
            </a:xfrm>
            <a:prstGeom prst="downArrow">
              <a:avLst>
                <a:gd name="adj1" fmla="val 50000"/>
                <a:gd name="adj2" fmla="val 58162"/>
              </a:avLst>
            </a:prstGeom>
            <a:solidFill>
              <a:srgbClr val="B9CDE5"/>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8462" name="TextBox 28"/>
            <p:cNvSpPr txBox="1">
              <a:spLocks noChangeArrowheads="1"/>
            </p:cNvSpPr>
            <p:nvPr/>
          </p:nvSpPr>
          <p:spPr bwMode="auto">
            <a:xfrm>
              <a:off x="4016859" y="3298359"/>
              <a:ext cx="10765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t>subsample</a:t>
              </a:r>
            </a:p>
          </p:txBody>
        </p:sp>
      </p:grpSp>
      <p:sp>
        <p:nvSpPr>
          <p:cNvPr id="34" name="TextBox 33"/>
          <p:cNvSpPr txBox="1">
            <a:spLocks noChangeArrowheads="1"/>
          </p:cNvSpPr>
          <p:nvPr/>
        </p:nvSpPr>
        <p:spPr bwMode="auto">
          <a:xfrm>
            <a:off x="7586663" y="2960688"/>
            <a:ext cx="539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4000"/>
              <a:t>…</a:t>
            </a:r>
          </a:p>
        </p:txBody>
      </p:sp>
      <p:pic>
        <p:nvPicPr>
          <p:cNvPr id="104462" name="Picture 14" descr="C:\snavely\tmp\vg8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850" y="3844925"/>
            <a:ext cx="280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3" name="Picture 15" descr="C:\snavely\tmp\vg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2938463"/>
            <a:ext cx="1397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4" name="Picture 16" descr="C:\snavely\tmp\vg16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0600" y="3844925"/>
            <a:ext cx="1397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5" name="Picture 17" descr="C:\snavely\tmp\vg3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8588" y="3025775"/>
            <a:ext cx="69850"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2"/>
          <p:cNvGrpSpPr>
            <a:grpSpLocks/>
          </p:cNvGrpSpPr>
          <p:nvPr/>
        </p:nvGrpSpPr>
        <p:grpSpPr bwMode="auto">
          <a:xfrm>
            <a:off x="5487988" y="1655763"/>
            <a:ext cx="1168400" cy="1462087"/>
            <a:chOff x="3135896" y="1655788"/>
            <a:chExt cx="1169347" cy="1461986"/>
          </a:xfrm>
        </p:grpSpPr>
        <p:pic>
          <p:nvPicPr>
            <p:cNvPr id="18459" name="Picture 10" descr="C:\snavely\tmp\vg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5896" y="1655788"/>
              <a:ext cx="1107598" cy="145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a:spLocks noChangeArrowheads="1"/>
            </p:cNvSpPr>
            <p:nvPr/>
          </p:nvSpPr>
          <p:spPr bwMode="auto">
            <a:xfrm>
              <a:off x="3875317" y="2656109"/>
              <a:ext cx="429926" cy="46166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2400" b="1" dirty="0">
                  <a:solidFill>
                    <a:schemeClr val="bg1"/>
                  </a:solidFill>
                  <a:latin typeface="+mn-lt"/>
                  <a:ea typeface="+mn-ea"/>
                  <a:cs typeface="+mn-cs"/>
                </a:rPr>
                <a:t>F</a:t>
              </a:r>
              <a:r>
                <a:rPr lang="en-US" sz="2400" b="1" baseline="-25000" dirty="0">
                  <a:solidFill>
                    <a:schemeClr val="bg1"/>
                  </a:solidFill>
                  <a:latin typeface="+mn-lt"/>
                  <a:ea typeface="+mn-ea"/>
                  <a:cs typeface="+mn-cs"/>
                </a:rPr>
                <a:t>1</a:t>
              </a:r>
            </a:p>
          </p:txBody>
        </p:sp>
      </p:grpSp>
      <p:grpSp>
        <p:nvGrpSpPr>
          <p:cNvPr id="9" name="Group 53"/>
          <p:cNvGrpSpPr>
            <a:grpSpLocks/>
          </p:cNvGrpSpPr>
          <p:nvPr/>
        </p:nvGrpSpPr>
        <p:grpSpPr bwMode="auto">
          <a:xfrm>
            <a:off x="5487988" y="3798888"/>
            <a:ext cx="1209675" cy="1520825"/>
            <a:chOff x="3135896" y="3799099"/>
            <a:chExt cx="1210913" cy="1521196"/>
          </a:xfrm>
        </p:grpSpPr>
        <p:pic>
          <p:nvPicPr>
            <p:cNvPr id="18456" name="Picture 11" descr="C:\snavely\tmp\vg2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5896" y="3861079"/>
              <a:ext cx="1107598" cy="145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p:cNvSpPr txBox="1">
              <a:spLocks noChangeArrowheads="1"/>
            </p:cNvSpPr>
            <p:nvPr/>
          </p:nvSpPr>
          <p:spPr bwMode="auto">
            <a:xfrm>
              <a:off x="3516132" y="3799099"/>
              <a:ext cx="830677" cy="46166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2400" b="1" dirty="0">
                  <a:solidFill>
                    <a:schemeClr val="bg1"/>
                  </a:solidFill>
                  <a:latin typeface="+mn-lt"/>
                  <a:ea typeface="+mn-ea"/>
                  <a:cs typeface="+mn-cs"/>
                </a:rPr>
                <a:t>F</a:t>
              </a:r>
              <a:r>
                <a:rPr lang="en-US" sz="2400" b="1" baseline="-25000" dirty="0">
                  <a:solidFill>
                    <a:schemeClr val="bg1"/>
                  </a:solidFill>
                  <a:latin typeface="+mn-lt"/>
                  <a:ea typeface="+mn-ea"/>
                  <a:cs typeface="+mn-cs"/>
                </a:rPr>
                <a:t>1</a:t>
              </a:r>
              <a:r>
                <a:rPr lang="en-US" sz="2400" b="1" dirty="0">
                  <a:solidFill>
                    <a:schemeClr val="bg1"/>
                  </a:solidFill>
                  <a:latin typeface="+mn-lt"/>
                  <a:ea typeface="+mn-ea"/>
                  <a:cs typeface="+mn-cs"/>
                </a:rPr>
                <a:t>   H</a:t>
              </a:r>
              <a:endParaRPr lang="en-US" sz="2400" b="1" baseline="-25000" dirty="0">
                <a:solidFill>
                  <a:schemeClr val="bg1"/>
                </a:solidFill>
                <a:latin typeface="+mn-lt"/>
                <a:ea typeface="+mn-ea"/>
                <a:cs typeface="+mn-cs"/>
              </a:endParaRPr>
            </a:p>
          </p:txBody>
        </p:sp>
        <p:sp>
          <p:nvSpPr>
            <p:cNvPr id="41" name="TextBox 40"/>
            <p:cNvSpPr txBox="1">
              <a:spLocks noChangeArrowheads="1"/>
            </p:cNvSpPr>
            <p:nvPr/>
          </p:nvSpPr>
          <p:spPr bwMode="auto">
            <a:xfrm>
              <a:off x="3777384" y="3886198"/>
              <a:ext cx="338554" cy="46166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2400" dirty="0">
                  <a:solidFill>
                    <a:schemeClr val="bg1"/>
                  </a:solidFill>
                  <a:latin typeface="+mn-lt"/>
                  <a:ea typeface="+mn-ea"/>
                  <a:cs typeface="+mn-cs"/>
                </a:rPr>
                <a:t>*</a:t>
              </a:r>
            </a:p>
          </p:txBody>
        </p:sp>
      </p:grpSp>
      <p:grpSp>
        <p:nvGrpSpPr>
          <p:cNvPr id="10" name="Group 54"/>
          <p:cNvGrpSpPr>
            <a:grpSpLocks/>
          </p:cNvGrpSpPr>
          <p:nvPr/>
        </p:nvGrpSpPr>
        <p:grpSpPr bwMode="auto">
          <a:xfrm>
            <a:off x="7131050" y="2401888"/>
            <a:ext cx="619125" cy="754062"/>
            <a:chOff x="4779181" y="2402353"/>
            <a:chExt cx="619037" cy="753719"/>
          </a:xfrm>
        </p:grpSpPr>
        <p:pic>
          <p:nvPicPr>
            <p:cNvPr id="18454" name="Picture 7" descr="C:\snavely\tmp\vg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9181" y="2402353"/>
              <a:ext cx="553799" cy="7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p:cNvSpPr txBox="1">
              <a:spLocks noChangeArrowheads="1"/>
            </p:cNvSpPr>
            <p:nvPr/>
          </p:nvSpPr>
          <p:spPr bwMode="auto">
            <a:xfrm>
              <a:off x="5029206" y="2786740"/>
              <a:ext cx="369012" cy="369332"/>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b="1" dirty="0">
                  <a:solidFill>
                    <a:schemeClr val="bg1"/>
                  </a:solidFill>
                  <a:latin typeface="+mn-lt"/>
                  <a:ea typeface="+mn-ea"/>
                  <a:cs typeface="+mn-cs"/>
                </a:rPr>
                <a:t>F</a:t>
              </a:r>
              <a:r>
                <a:rPr lang="en-US" b="1" baseline="-25000" dirty="0">
                  <a:solidFill>
                    <a:schemeClr val="bg1"/>
                  </a:solidFill>
                  <a:latin typeface="+mn-lt"/>
                  <a:ea typeface="+mn-ea"/>
                  <a:cs typeface="+mn-cs"/>
                </a:rPr>
                <a:t>2</a:t>
              </a:r>
            </a:p>
          </p:txBody>
        </p:sp>
      </p:grpSp>
      <p:pic>
        <p:nvPicPr>
          <p:cNvPr id="104460" name="Picture 12" descr="C:\snavely\tmp\vg4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1050" y="3844925"/>
            <a:ext cx="554038"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51" name="Group 50"/>
          <p:cNvGrpSpPr>
            <a:grpSpLocks/>
          </p:cNvGrpSpPr>
          <p:nvPr/>
        </p:nvGrpSpPr>
        <p:grpSpPr bwMode="auto">
          <a:xfrm>
            <a:off x="2859088" y="190500"/>
            <a:ext cx="2236787" cy="2938463"/>
            <a:chOff x="507913" y="190710"/>
            <a:chExt cx="2236360" cy="2938315"/>
          </a:xfrm>
        </p:grpSpPr>
        <p:pic>
          <p:nvPicPr>
            <p:cNvPr id="18452" name="Picture 8" descr="C:\snavely\tmp\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913" y="190710"/>
              <a:ext cx="2236360" cy="29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a:spLocks noChangeArrowheads="1"/>
            </p:cNvSpPr>
            <p:nvPr/>
          </p:nvSpPr>
          <p:spPr bwMode="auto">
            <a:xfrm>
              <a:off x="2220686" y="2525477"/>
              <a:ext cx="513282" cy="58477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3200" b="1" dirty="0">
                  <a:solidFill>
                    <a:schemeClr val="bg1"/>
                  </a:solidFill>
                  <a:latin typeface="+mn-lt"/>
                  <a:ea typeface="+mn-ea"/>
                  <a:cs typeface="+mn-cs"/>
                </a:rPr>
                <a:t>F</a:t>
              </a:r>
              <a:r>
                <a:rPr lang="en-US" sz="3200" b="1" baseline="-25000" dirty="0">
                  <a:solidFill>
                    <a:schemeClr val="bg1"/>
                  </a:solidFill>
                  <a:latin typeface="+mn-lt"/>
                  <a:ea typeface="+mn-ea"/>
                  <a:cs typeface="+mn-cs"/>
                </a:rPr>
                <a:t>0</a:t>
              </a:r>
            </a:p>
          </p:txBody>
        </p:sp>
      </p:grpSp>
    </p:spTree>
    <p:extLst>
      <p:ext uri="{BB962C8B-B14F-4D97-AF65-F5344CB8AC3E}">
        <p14:creationId xmlns:p14="http://schemas.microsoft.com/office/powerpoint/2010/main" val="2687528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nodeType="afterGroup">
                            <p:stCondLst>
                              <p:cond delay="500"/>
                            </p:stCondLst>
                            <p:childTnLst>
                              <p:par>
                                <p:cTn id="36" presetID="10"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104460"/>
                                        </p:tgtEl>
                                        <p:attrNameLst>
                                          <p:attrName>style.visibility</p:attrName>
                                        </p:attrNameLst>
                                      </p:cBhvr>
                                      <p:to>
                                        <p:strVal val="visible"/>
                                      </p:to>
                                    </p:set>
                                    <p:animEffect transition="in" filter="fade">
                                      <p:cBhvr>
                                        <p:cTn id="43" dur="500"/>
                                        <p:tgtEl>
                                          <p:spTgt spid="1044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nodeType="afterGroup">
                            <p:stCondLst>
                              <p:cond delay="500"/>
                            </p:stCondLst>
                            <p:childTnLst>
                              <p:par>
                                <p:cTn id="48" presetID="10" presetClass="entr" presetSubtype="0" fill="hold" nodeType="afterEffect">
                                  <p:stCondLst>
                                    <p:cond delay="0"/>
                                  </p:stCondLst>
                                  <p:childTnLst>
                                    <p:set>
                                      <p:cBhvr>
                                        <p:cTn id="49" dur="1" fill="hold">
                                          <p:stCondLst>
                                            <p:cond delay="0"/>
                                          </p:stCondLst>
                                        </p:cTn>
                                        <p:tgtEl>
                                          <p:spTgt spid="104461"/>
                                        </p:tgtEl>
                                        <p:attrNameLst>
                                          <p:attrName>style.visibility</p:attrName>
                                        </p:attrNameLst>
                                      </p:cBhvr>
                                      <p:to>
                                        <p:strVal val="visible"/>
                                      </p:to>
                                    </p:set>
                                    <p:animEffect transition="in" filter="fade">
                                      <p:cBhvr>
                                        <p:cTn id="50" dur="500"/>
                                        <p:tgtEl>
                                          <p:spTgt spid="104461"/>
                                        </p:tgtEl>
                                      </p:cBhvr>
                                    </p:animEffect>
                                  </p:childTnLst>
                                </p:cTn>
                              </p:par>
                            </p:childTnLst>
                          </p:cTn>
                        </p:par>
                        <p:par>
                          <p:cTn id="51" fill="hold" nodeType="afterGroup">
                            <p:stCondLst>
                              <p:cond delay="1000"/>
                            </p:stCondLst>
                            <p:childTnLst>
                              <p:par>
                                <p:cTn id="52" presetID="10" presetClass="entr" presetSubtype="0" fill="hold" nodeType="afterEffect">
                                  <p:stCondLst>
                                    <p:cond delay="0"/>
                                  </p:stCondLst>
                                  <p:childTnLst>
                                    <p:set>
                                      <p:cBhvr>
                                        <p:cTn id="53" dur="1" fill="hold">
                                          <p:stCondLst>
                                            <p:cond delay="0"/>
                                          </p:stCondLst>
                                        </p:cTn>
                                        <p:tgtEl>
                                          <p:spTgt spid="104462"/>
                                        </p:tgtEl>
                                        <p:attrNameLst>
                                          <p:attrName>style.visibility</p:attrName>
                                        </p:attrNameLst>
                                      </p:cBhvr>
                                      <p:to>
                                        <p:strVal val="visible"/>
                                      </p:to>
                                    </p:set>
                                    <p:animEffect transition="in" filter="fade">
                                      <p:cBhvr>
                                        <p:cTn id="54" dur="500"/>
                                        <p:tgtEl>
                                          <p:spTgt spid="104462"/>
                                        </p:tgtEl>
                                      </p:cBhvr>
                                    </p:animEffect>
                                  </p:childTnLst>
                                </p:cTn>
                              </p:par>
                            </p:childTnLst>
                          </p:cTn>
                        </p:par>
                        <p:par>
                          <p:cTn id="55" fill="hold" nodeType="afterGroup">
                            <p:stCondLst>
                              <p:cond delay="1500"/>
                            </p:stCondLst>
                            <p:childTnLst>
                              <p:par>
                                <p:cTn id="56" presetID="10" presetClass="entr" presetSubtype="0" fill="hold" nodeType="afterEffect">
                                  <p:stCondLst>
                                    <p:cond delay="0"/>
                                  </p:stCondLst>
                                  <p:childTnLst>
                                    <p:set>
                                      <p:cBhvr>
                                        <p:cTn id="57" dur="1" fill="hold">
                                          <p:stCondLst>
                                            <p:cond delay="0"/>
                                          </p:stCondLst>
                                        </p:cTn>
                                        <p:tgtEl>
                                          <p:spTgt spid="104463"/>
                                        </p:tgtEl>
                                        <p:attrNameLst>
                                          <p:attrName>style.visibility</p:attrName>
                                        </p:attrNameLst>
                                      </p:cBhvr>
                                      <p:to>
                                        <p:strVal val="visible"/>
                                      </p:to>
                                    </p:set>
                                    <p:animEffect transition="in" filter="fade">
                                      <p:cBhvr>
                                        <p:cTn id="58" dur="500"/>
                                        <p:tgtEl>
                                          <p:spTgt spid="104463"/>
                                        </p:tgtEl>
                                      </p:cBhvr>
                                    </p:animEffect>
                                  </p:childTnLst>
                                </p:cTn>
                              </p:par>
                            </p:childTnLst>
                          </p:cTn>
                        </p:par>
                        <p:par>
                          <p:cTn id="59" fill="hold" nodeType="afterGroup">
                            <p:stCondLst>
                              <p:cond delay="2000"/>
                            </p:stCondLst>
                            <p:childTnLst>
                              <p:par>
                                <p:cTn id="60" presetID="10" presetClass="entr" presetSubtype="0" fill="hold" nodeType="afterEffect">
                                  <p:stCondLst>
                                    <p:cond delay="0"/>
                                  </p:stCondLst>
                                  <p:childTnLst>
                                    <p:set>
                                      <p:cBhvr>
                                        <p:cTn id="61" dur="1" fill="hold">
                                          <p:stCondLst>
                                            <p:cond delay="0"/>
                                          </p:stCondLst>
                                        </p:cTn>
                                        <p:tgtEl>
                                          <p:spTgt spid="104464"/>
                                        </p:tgtEl>
                                        <p:attrNameLst>
                                          <p:attrName>style.visibility</p:attrName>
                                        </p:attrNameLst>
                                      </p:cBhvr>
                                      <p:to>
                                        <p:strVal val="visible"/>
                                      </p:to>
                                    </p:set>
                                    <p:animEffect transition="in" filter="fade">
                                      <p:cBhvr>
                                        <p:cTn id="62" dur="500"/>
                                        <p:tgtEl>
                                          <p:spTgt spid="104464"/>
                                        </p:tgtEl>
                                      </p:cBhvr>
                                    </p:animEffect>
                                  </p:childTnLst>
                                </p:cTn>
                              </p:par>
                            </p:childTnLst>
                          </p:cTn>
                        </p:par>
                        <p:par>
                          <p:cTn id="63" fill="hold" nodeType="afterGroup">
                            <p:stCondLst>
                              <p:cond delay="2500"/>
                            </p:stCondLst>
                            <p:childTnLst>
                              <p:par>
                                <p:cTn id="64" presetID="10" presetClass="entr" presetSubtype="0" fill="hold" nodeType="afterEffect">
                                  <p:stCondLst>
                                    <p:cond delay="0"/>
                                  </p:stCondLst>
                                  <p:childTnLst>
                                    <p:set>
                                      <p:cBhvr>
                                        <p:cTn id="65" dur="1" fill="hold">
                                          <p:stCondLst>
                                            <p:cond delay="0"/>
                                          </p:stCondLst>
                                        </p:cTn>
                                        <p:tgtEl>
                                          <p:spTgt spid="104465"/>
                                        </p:tgtEl>
                                        <p:attrNameLst>
                                          <p:attrName>style.visibility</p:attrName>
                                        </p:attrNameLst>
                                      </p:cBhvr>
                                      <p:to>
                                        <p:strVal val="visible"/>
                                      </p:to>
                                    </p:set>
                                    <p:animEffect transition="in" filter="fade">
                                      <p:cBhvr>
                                        <p:cTn id="66" dur="500"/>
                                        <p:tgtEl>
                                          <p:spTgt spid="104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3" descr="C:\snavely\tmp\vg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50" y="2754313"/>
            <a:ext cx="282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Group 46"/>
          <p:cNvGrpSpPr>
            <a:grpSpLocks/>
          </p:cNvGrpSpPr>
          <p:nvPr/>
        </p:nvGrpSpPr>
        <p:grpSpPr bwMode="auto">
          <a:xfrm>
            <a:off x="3741738" y="3260725"/>
            <a:ext cx="539750" cy="433388"/>
            <a:chOff x="1390497" y="3261445"/>
            <a:chExt cx="539142" cy="433080"/>
          </a:xfrm>
        </p:grpSpPr>
        <p:sp>
          <p:nvSpPr>
            <p:cNvPr id="19" name="Down Arrow 18"/>
            <p:cNvSpPr>
              <a:spLocks noChangeArrowheads="1"/>
            </p:cNvSpPr>
            <p:nvPr/>
          </p:nvSpPr>
          <p:spPr bwMode="auto">
            <a:xfrm>
              <a:off x="1390497" y="3261445"/>
              <a:ext cx="539142" cy="433080"/>
            </a:xfrm>
            <a:prstGeom prst="downArrow">
              <a:avLst>
                <a:gd name="adj1" fmla="val 50000"/>
                <a:gd name="adj2" fmla="val 58162"/>
              </a:avLst>
            </a:prstGeom>
            <a:solidFill>
              <a:srgbClr val="B9CDE5"/>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9496" name="TextBox 19"/>
            <p:cNvSpPr txBox="1">
              <a:spLocks noChangeArrowheads="1"/>
            </p:cNvSpPr>
            <p:nvPr/>
          </p:nvSpPr>
          <p:spPr bwMode="auto">
            <a:xfrm>
              <a:off x="1404248" y="3320138"/>
              <a:ext cx="5180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t>blur</a:t>
              </a:r>
            </a:p>
          </p:txBody>
        </p:sp>
      </p:grpSp>
      <p:grpSp>
        <p:nvGrpSpPr>
          <p:cNvPr id="19460" name="Group 51"/>
          <p:cNvGrpSpPr>
            <a:grpSpLocks/>
          </p:cNvGrpSpPr>
          <p:nvPr/>
        </p:nvGrpSpPr>
        <p:grpSpPr bwMode="auto">
          <a:xfrm>
            <a:off x="2867025" y="3776663"/>
            <a:ext cx="2278063" cy="2994025"/>
            <a:chOff x="515031" y="3777331"/>
            <a:chExt cx="2278578" cy="2993593"/>
          </a:xfrm>
        </p:grpSpPr>
        <p:pic>
          <p:nvPicPr>
            <p:cNvPr id="19492" name="Picture 9" descr="C:\snavely\tmp\vg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31" y="3861283"/>
              <a:ext cx="2215195" cy="2909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1741718" y="3777331"/>
              <a:ext cx="1051891" cy="58477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3200" b="1" dirty="0">
                  <a:solidFill>
                    <a:schemeClr val="bg1"/>
                  </a:solidFill>
                  <a:latin typeface="+mn-lt"/>
                  <a:ea typeface="+mn-ea"/>
                  <a:cs typeface="+mn-cs"/>
                </a:rPr>
                <a:t>F</a:t>
              </a:r>
              <a:r>
                <a:rPr lang="en-US" sz="3200" b="1" baseline="-25000" dirty="0">
                  <a:solidFill>
                    <a:schemeClr val="bg1"/>
                  </a:solidFill>
                  <a:latin typeface="+mn-lt"/>
                  <a:ea typeface="+mn-ea"/>
                  <a:cs typeface="+mn-cs"/>
                </a:rPr>
                <a:t>0</a:t>
              </a:r>
              <a:r>
                <a:rPr lang="en-US" sz="3200" b="1" dirty="0">
                  <a:solidFill>
                    <a:schemeClr val="bg1"/>
                  </a:solidFill>
                  <a:latin typeface="+mn-lt"/>
                  <a:ea typeface="+mn-ea"/>
                  <a:cs typeface="+mn-cs"/>
                </a:rPr>
                <a:t>   H</a:t>
              </a:r>
              <a:endParaRPr lang="en-US" sz="3200" b="1" baseline="-25000" dirty="0">
                <a:solidFill>
                  <a:schemeClr val="bg1"/>
                </a:solidFill>
                <a:latin typeface="+mn-lt"/>
                <a:ea typeface="+mn-ea"/>
                <a:cs typeface="+mn-cs"/>
              </a:endParaRPr>
            </a:p>
          </p:txBody>
        </p:sp>
        <p:sp>
          <p:nvSpPr>
            <p:cNvPr id="23" name="TextBox 22"/>
            <p:cNvSpPr txBox="1">
              <a:spLocks noChangeArrowheads="1"/>
            </p:cNvSpPr>
            <p:nvPr/>
          </p:nvSpPr>
          <p:spPr bwMode="auto">
            <a:xfrm>
              <a:off x="2079172" y="3864430"/>
              <a:ext cx="389850" cy="58477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3200" dirty="0">
                  <a:solidFill>
                    <a:schemeClr val="bg1"/>
                  </a:solidFill>
                  <a:latin typeface="+mn-lt"/>
                  <a:ea typeface="+mn-ea"/>
                  <a:cs typeface="+mn-cs"/>
                </a:rPr>
                <a:t>*</a:t>
              </a:r>
            </a:p>
          </p:txBody>
        </p:sp>
      </p:grpSp>
      <p:grpSp>
        <p:nvGrpSpPr>
          <p:cNvPr id="19461" name="Group 47"/>
          <p:cNvGrpSpPr>
            <a:grpSpLocks/>
          </p:cNvGrpSpPr>
          <p:nvPr/>
        </p:nvGrpSpPr>
        <p:grpSpPr bwMode="auto">
          <a:xfrm>
            <a:off x="4529138" y="3217863"/>
            <a:ext cx="1076325" cy="433387"/>
            <a:chOff x="2177129" y="3217903"/>
            <a:chExt cx="1076513" cy="433080"/>
          </a:xfrm>
        </p:grpSpPr>
        <p:sp>
          <p:nvSpPr>
            <p:cNvPr id="24" name="Down Arrow 23"/>
            <p:cNvSpPr>
              <a:spLocks noChangeArrowheads="1"/>
            </p:cNvSpPr>
            <p:nvPr/>
          </p:nvSpPr>
          <p:spPr bwMode="auto">
            <a:xfrm rot="-8119149">
              <a:off x="2435525" y="3217903"/>
              <a:ext cx="539140" cy="433080"/>
            </a:xfrm>
            <a:prstGeom prst="downArrow">
              <a:avLst>
                <a:gd name="adj1" fmla="val 50000"/>
                <a:gd name="adj2" fmla="val 58162"/>
              </a:avLst>
            </a:prstGeom>
            <a:solidFill>
              <a:srgbClr val="B9CDE5"/>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9491" name="TextBox 24"/>
            <p:cNvSpPr txBox="1">
              <a:spLocks noChangeArrowheads="1"/>
            </p:cNvSpPr>
            <p:nvPr/>
          </p:nvSpPr>
          <p:spPr bwMode="auto">
            <a:xfrm>
              <a:off x="2177129" y="3309249"/>
              <a:ext cx="10765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t>subsample</a:t>
              </a:r>
            </a:p>
          </p:txBody>
        </p:sp>
      </p:grpSp>
      <p:grpSp>
        <p:nvGrpSpPr>
          <p:cNvPr id="19462" name="Group 48"/>
          <p:cNvGrpSpPr>
            <a:grpSpLocks/>
          </p:cNvGrpSpPr>
          <p:nvPr/>
        </p:nvGrpSpPr>
        <p:grpSpPr bwMode="auto">
          <a:xfrm>
            <a:off x="5722938" y="3260725"/>
            <a:ext cx="539750" cy="433388"/>
            <a:chOff x="3371697" y="3261445"/>
            <a:chExt cx="539142" cy="433080"/>
          </a:xfrm>
        </p:grpSpPr>
        <p:sp>
          <p:nvSpPr>
            <p:cNvPr id="26" name="Down Arrow 25"/>
            <p:cNvSpPr>
              <a:spLocks noChangeArrowheads="1"/>
            </p:cNvSpPr>
            <p:nvPr/>
          </p:nvSpPr>
          <p:spPr bwMode="auto">
            <a:xfrm>
              <a:off x="3371697" y="3261445"/>
              <a:ext cx="539142" cy="433080"/>
            </a:xfrm>
            <a:prstGeom prst="downArrow">
              <a:avLst>
                <a:gd name="adj1" fmla="val 50000"/>
                <a:gd name="adj2" fmla="val 58162"/>
              </a:avLst>
            </a:prstGeom>
            <a:solidFill>
              <a:srgbClr val="B9CDE5"/>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9489" name="TextBox 26"/>
            <p:cNvSpPr txBox="1">
              <a:spLocks noChangeArrowheads="1"/>
            </p:cNvSpPr>
            <p:nvPr/>
          </p:nvSpPr>
          <p:spPr bwMode="auto">
            <a:xfrm>
              <a:off x="3385448" y="3320138"/>
              <a:ext cx="5180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t>blur</a:t>
              </a:r>
            </a:p>
          </p:txBody>
        </p:sp>
      </p:grpSp>
      <p:grpSp>
        <p:nvGrpSpPr>
          <p:cNvPr id="19463" name="Group 49"/>
          <p:cNvGrpSpPr>
            <a:grpSpLocks/>
          </p:cNvGrpSpPr>
          <p:nvPr/>
        </p:nvGrpSpPr>
        <p:grpSpPr bwMode="auto">
          <a:xfrm>
            <a:off x="6367463" y="3217863"/>
            <a:ext cx="1077912" cy="433387"/>
            <a:chOff x="4016859" y="3217899"/>
            <a:chExt cx="1076513" cy="433080"/>
          </a:xfrm>
        </p:grpSpPr>
        <p:sp>
          <p:nvSpPr>
            <p:cNvPr id="28" name="Down Arrow 27"/>
            <p:cNvSpPr>
              <a:spLocks noChangeArrowheads="1"/>
            </p:cNvSpPr>
            <p:nvPr/>
          </p:nvSpPr>
          <p:spPr bwMode="auto">
            <a:xfrm rot="-8119149">
              <a:off x="4275255" y="3217899"/>
              <a:ext cx="539140" cy="433080"/>
            </a:xfrm>
            <a:prstGeom prst="downArrow">
              <a:avLst>
                <a:gd name="adj1" fmla="val 50000"/>
                <a:gd name="adj2" fmla="val 58162"/>
              </a:avLst>
            </a:prstGeom>
            <a:solidFill>
              <a:srgbClr val="B9CDE5"/>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9487" name="TextBox 28"/>
            <p:cNvSpPr txBox="1">
              <a:spLocks noChangeArrowheads="1"/>
            </p:cNvSpPr>
            <p:nvPr/>
          </p:nvSpPr>
          <p:spPr bwMode="auto">
            <a:xfrm>
              <a:off x="4016859" y="3298359"/>
              <a:ext cx="10765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600"/>
                <a:t>subsample</a:t>
              </a:r>
            </a:p>
          </p:txBody>
        </p:sp>
      </p:grpSp>
      <p:sp>
        <p:nvSpPr>
          <p:cNvPr id="19464" name="TextBox 33"/>
          <p:cNvSpPr txBox="1">
            <a:spLocks noChangeArrowheads="1"/>
          </p:cNvSpPr>
          <p:nvPr/>
        </p:nvSpPr>
        <p:spPr bwMode="auto">
          <a:xfrm>
            <a:off x="7586663" y="2960688"/>
            <a:ext cx="539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4000"/>
              <a:t>…</a:t>
            </a:r>
          </a:p>
        </p:txBody>
      </p:sp>
      <p:pic>
        <p:nvPicPr>
          <p:cNvPr id="19465" name="Picture 14" descr="C:\snavely\tmp\vg8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850" y="3844925"/>
            <a:ext cx="280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5" descr="C:\snavely\tmp\vg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2938463"/>
            <a:ext cx="1397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16" descr="C:\snavely\tmp\vg16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0600" y="3844925"/>
            <a:ext cx="1397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7" descr="C:\snavely\tmp\vg3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8588" y="3025775"/>
            <a:ext cx="69850"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9" name="Group 52"/>
          <p:cNvGrpSpPr>
            <a:grpSpLocks/>
          </p:cNvGrpSpPr>
          <p:nvPr/>
        </p:nvGrpSpPr>
        <p:grpSpPr bwMode="auto">
          <a:xfrm>
            <a:off x="5487988" y="1655763"/>
            <a:ext cx="1168400" cy="1462087"/>
            <a:chOff x="3135896" y="1655788"/>
            <a:chExt cx="1169347" cy="1461986"/>
          </a:xfrm>
        </p:grpSpPr>
        <p:pic>
          <p:nvPicPr>
            <p:cNvPr id="19484" name="Picture 10" descr="C:\snavely\tmp\vg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5896" y="1655788"/>
              <a:ext cx="1107598" cy="145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a:spLocks noChangeArrowheads="1"/>
            </p:cNvSpPr>
            <p:nvPr/>
          </p:nvSpPr>
          <p:spPr bwMode="auto">
            <a:xfrm>
              <a:off x="3875317" y="2656109"/>
              <a:ext cx="429926" cy="46166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2400" b="1" dirty="0">
                  <a:solidFill>
                    <a:schemeClr val="bg1"/>
                  </a:solidFill>
                  <a:latin typeface="+mn-lt"/>
                  <a:ea typeface="+mn-ea"/>
                  <a:cs typeface="+mn-cs"/>
                </a:rPr>
                <a:t>F</a:t>
              </a:r>
              <a:r>
                <a:rPr lang="en-US" sz="2400" b="1" baseline="-25000" dirty="0">
                  <a:solidFill>
                    <a:schemeClr val="bg1"/>
                  </a:solidFill>
                  <a:latin typeface="+mn-lt"/>
                  <a:ea typeface="+mn-ea"/>
                  <a:cs typeface="+mn-cs"/>
                </a:rPr>
                <a:t>1</a:t>
              </a:r>
            </a:p>
          </p:txBody>
        </p:sp>
      </p:grpSp>
      <p:grpSp>
        <p:nvGrpSpPr>
          <p:cNvPr id="19470" name="Group 53"/>
          <p:cNvGrpSpPr>
            <a:grpSpLocks/>
          </p:cNvGrpSpPr>
          <p:nvPr/>
        </p:nvGrpSpPr>
        <p:grpSpPr bwMode="auto">
          <a:xfrm>
            <a:off x="5487988" y="3798888"/>
            <a:ext cx="1209675" cy="1520825"/>
            <a:chOff x="3135896" y="3799099"/>
            <a:chExt cx="1210913" cy="1521196"/>
          </a:xfrm>
        </p:grpSpPr>
        <p:pic>
          <p:nvPicPr>
            <p:cNvPr id="19481" name="Picture 11" descr="C:\snavely\tmp\vg2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5896" y="3861079"/>
              <a:ext cx="1107598" cy="145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p:cNvSpPr txBox="1">
              <a:spLocks noChangeArrowheads="1"/>
            </p:cNvSpPr>
            <p:nvPr/>
          </p:nvSpPr>
          <p:spPr bwMode="auto">
            <a:xfrm>
              <a:off x="3516132" y="3799099"/>
              <a:ext cx="830677" cy="46166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2400" b="1" dirty="0">
                  <a:solidFill>
                    <a:schemeClr val="bg1"/>
                  </a:solidFill>
                  <a:latin typeface="+mn-lt"/>
                  <a:ea typeface="+mn-ea"/>
                  <a:cs typeface="+mn-cs"/>
                </a:rPr>
                <a:t>F</a:t>
              </a:r>
              <a:r>
                <a:rPr lang="en-US" sz="2400" b="1" baseline="-25000" dirty="0">
                  <a:solidFill>
                    <a:schemeClr val="bg1"/>
                  </a:solidFill>
                  <a:latin typeface="+mn-lt"/>
                  <a:ea typeface="+mn-ea"/>
                  <a:cs typeface="+mn-cs"/>
                </a:rPr>
                <a:t>1</a:t>
              </a:r>
              <a:r>
                <a:rPr lang="en-US" sz="2400" b="1" dirty="0">
                  <a:solidFill>
                    <a:schemeClr val="bg1"/>
                  </a:solidFill>
                  <a:latin typeface="+mn-lt"/>
                  <a:ea typeface="+mn-ea"/>
                  <a:cs typeface="+mn-cs"/>
                </a:rPr>
                <a:t>   H</a:t>
              </a:r>
              <a:endParaRPr lang="en-US" sz="2400" b="1" baseline="-25000" dirty="0">
                <a:solidFill>
                  <a:schemeClr val="bg1"/>
                </a:solidFill>
                <a:latin typeface="+mn-lt"/>
                <a:ea typeface="+mn-ea"/>
                <a:cs typeface="+mn-cs"/>
              </a:endParaRPr>
            </a:p>
          </p:txBody>
        </p:sp>
        <p:sp>
          <p:nvSpPr>
            <p:cNvPr id="41" name="TextBox 40"/>
            <p:cNvSpPr txBox="1">
              <a:spLocks noChangeArrowheads="1"/>
            </p:cNvSpPr>
            <p:nvPr/>
          </p:nvSpPr>
          <p:spPr bwMode="auto">
            <a:xfrm>
              <a:off x="3777384" y="3886198"/>
              <a:ext cx="338554" cy="46166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2400" dirty="0">
                  <a:solidFill>
                    <a:schemeClr val="bg1"/>
                  </a:solidFill>
                  <a:latin typeface="+mn-lt"/>
                  <a:ea typeface="+mn-ea"/>
                  <a:cs typeface="+mn-cs"/>
                </a:rPr>
                <a:t>*</a:t>
              </a:r>
            </a:p>
          </p:txBody>
        </p:sp>
      </p:grpSp>
      <p:grpSp>
        <p:nvGrpSpPr>
          <p:cNvPr id="19471" name="Group 54"/>
          <p:cNvGrpSpPr>
            <a:grpSpLocks/>
          </p:cNvGrpSpPr>
          <p:nvPr/>
        </p:nvGrpSpPr>
        <p:grpSpPr bwMode="auto">
          <a:xfrm>
            <a:off x="7131050" y="2401888"/>
            <a:ext cx="619125" cy="754062"/>
            <a:chOff x="4779181" y="2402353"/>
            <a:chExt cx="619037" cy="753719"/>
          </a:xfrm>
        </p:grpSpPr>
        <p:pic>
          <p:nvPicPr>
            <p:cNvPr id="19479" name="Picture 7" descr="C:\snavely\tmp\vg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9181" y="2402353"/>
              <a:ext cx="553799" cy="7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p:cNvSpPr txBox="1">
              <a:spLocks noChangeArrowheads="1"/>
            </p:cNvSpPr>
            <p:nvPr/>
          </p:nvSpPr>
          <p:spPr bwMode="auto">
            <a:xfrm>
              <a:off x="5029206" y="2786740"/>
              <a:ext cx="369012" cy="369332"/>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b="1" dirty="0">
                  <a:solidFill>
                    <a:schemeClr val="bg1"/>
                  </a:solidFill>
                  <a:latin typeface="+mn-lt"/>
                  <a:ea typeface="+mn-ea"/>
                  <a:cs typeface="+mn-cs"/>
                </a:rPr>
                <a:t>F</a:t>
              </a:r>
              <a:r>
                <a:rPr lang="en-US" b="1" baseline="-25000" dirty="0">
                  <a:solidFill>
                    <a:schemeClr val="bg1"/>
                  </a:solidFill>
                  <a:latin typeface="+mn-lt"/>
                  <a:ea typeface="+mn-ea"/>
                  <a:cs typeface="+mn-cs"/>
                </a:rPr>
                <a:t>2</a:t>
              </a:r>
            </a:p>
          </p:txBody>
        </p:sp>
      </p:grpSp>
      <p:pic>
        <p:nvPicPr>
          <p:cNvPr id="19472" name="Picture 12" descr="C:\snavely\tmp\vg4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1050" y="3844925"/>
            <a:ext cx="554038"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73" name="Group 50"/>
          <p:cNvGrpSpPr>
            <a:grpSpLocks/>
          </p:cNvGrpSpPr>
          <p:nvPr/>
        </p:nvGrpSpPr>
        <p:grpSpPr bwMode="auto">
          <a:xfrm>
            <a:off x="2859088" y="190500"/>
            <a:ext cx="2236787" cy="2938463"/>
            <a:chOff x="507913" y="190710"/>
            <a:chExt cx="2236360" cy="2938315"/>
          </a:xfrm>
        </p:grpSpPr>
        <p:pic>
          <p:nvPicPr>
            <p:cNvPr id="19477" name="Picture 8" descr="C:\snavely\tmp\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913" y="190710"/>
              <a:ext cx="2236360" cy="29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a:spLocks noChangeArrowheads="1"/>
            </p:cNvSpPr>
            <p:nvPr/>
          </p:nvSpPr>
          <p:spPr bwMode="auto">
            <a:xfrm>
              <a:off x="2220686" y="2525477"/>
              <a:ext cx="513282" cy="584775"/>
            </a:xfrm>
            <a:prstGeom prst="rect">
              <a:avLst/>
            </a:prstGeom>
            <a:noFill/>
            <a:ln>
              <a:noFill/>
            </a:ln>
            <a:effectLst>
              <a:outerShdw blurRad="38100" dist="38100" dir="2700000" algn="tl" rotWithShape="0">
                <a:srgbClr val="000000">
                  <a:alpha val="7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auto">
                <a:spcBef>
                  <a:spcPts val="0"/>
                </a:spcBef>
                <a:spcAft>
                  <a:spcPts val="0"/>
                </a:spcAft>
                <a:defRPr/>
              </a:pPr>
              <a:r>
                <a:rPr lang="en-US" sz="3200" b="1" dirty="0">
                  <a:solidFill>
                    <a:schemeClr val="bg1"/>
                  </a:solidFill>
                  <a:latin typeface="+mn-lt"/>
                  <a:ea typeface="+mn-ea"/>
                  <a:cs typeface="+mn-cs"/>
                </a:rPr>
                <a:t>F</a:t>
              </a:r>
              <a:r>
                <a:rPr lang="en-US" sz="3200" b="1" baseline="-25000" dirty="0">
                  <a:solidFill>
                    <a:schemeClr val="bg1"/>
                  </a:solidFill>
                  <a:latin typeface="+mn-lt"/>
                  <a:ea typeface="+mn-ea"/>
                  <a:cs typeface="+mn-cs"/>
                </a:rPr>
                <a:t>0</a:t>
              </a:r>
            </a:p>
          </p:txBody>
        </p:sp>
      </p:grpSp>
      <p:sp>
        <p:nvSpPr>
          <p:cNvPr id="57" name="Rectangle 56"/>
          <p:cNvSpPr/>
          <p:nvPr/>
        </p:nvSpPr>
        <p:spPr>
          <a:xfrm>
            <a:off x="2786063" y="3798888"/>
            <a:ext cx="6553200" cy="3298825"/>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475" name="TextBox 44"/>
          <p:cNvSpPr txBox="1">
            <a:spLocks noChangeArrowheads="1"/>
          </p:cNvSpPr>
          <p:nvPr/>
        </p:nvSpPr>
        <p:spPr bwMode="auto">
          <a:xfrm>
            <a:off x="1374775" y="-615950"/>
            <a:ext cx="1655763"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3900">
                <a:latin typeface="Times New Roman" charset="0"/>
                <a:cs typeface="Times New Roman" charset="0"/>
              </a:rPr>
              <a:t>{</a:t>
            </a:r>
          </a:p>
        </p:txBody>
      </p:sp>
      <p:sp>
        <p:nvSpPr>
          <p:cNvPr id="19476" name="TextBox 45"/>
          <p:cNvSpPr txBox="1">
            <a:spLocks noChangeArrowheads="1"/>
          </p:cNvSpPr>
          <p:nvPr/>
        </p:nvSpPr>
        <p:spPr bwMode="auto">
          <a:xfrm>
            <a:off x="254000" y="1200150"/>
            <a:ext cx="1871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2400" i="1"/>
              <a:t>Gaussian pyramid</a:t>
            </a:r>
          </a:p>
        </p:txBody>
      </p:sp>
    </p:spTree>
    <p:extLst>
      <p:ext uri="{BB962C8B-B14F-4D97-AF65-F5344CB8AC3E}">
        <p14:creationId xmlns:p14="http://schemas.microsoft.com/office/powerpoint/2010/main" val="1900251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we want to achieve in this course?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Basic image processing (extract contours, boundaries, edges).</a:t>
            </a:r>
          </a:p>
          <a:p>
            <a:r>
              <a:rPr lang="en-US" dirty="0" smtClean="0"/>
              <a:t>Basic understanding of image formation (camera models, projection)</a:t>
            </a:r>
          </a:p>
          <a:p>
            <a:r>
              <a:rPr lang="en-US" dirty="0" smtClean="0"/>
              <a:t>Basic skills of image synthesizing (textures, panorama images, image hybrid, stereo)</a:t>
            </a:r>
          </a:p>
          <a:p>
            <a:r>
              <a:rPr lang="en-US" dirty="0" smtClean="0"/>
              <a:t>Basic understanding of image features (HOG, SIFT, optical flow). </a:t>
            </a:r>
          </a:p>
          <a:p>
            <a:r>
              <a:rPr lang="en-US" dirty="0" smtClean="0"/>
              <a:t>Basic exposure of the state of the art computer vision applications. </a:t>
            </a:r>
            <a:endParaRPr lang="en-US" dirty="0" smtClean="0"/>
          </a:p>
          <a:p>
            <a:r>
              <a:rPr lang="en-US" dirty="0"/>
              <a:t>Brushing up numerical Python </a:t>
            </a:r>
            <a:r>
              <a:rPr lang="en-US" dirty="0" smtClean="0"/>
              <a:t>skills</a:t>
            </a:r>
            <a:endParaRPr lang="en-US" dirty="0" smtClean="0"/>
          </a:p>
          <a:p>
            <a:r>
              <a:rPr lang="en-US" dirty="0" smtClean="0"/>
              <a:t>(</a:t>
            </a:r>
            <a:r>
              <a:rPr lang="en-US" dirty="0" smtClean="0"/>
              <a:t>multiple object tracking, segmentation, 3D construction, recognition of objects and faces)  </a:t>
            </a:r>
          </a:p>
          <a:p>
            <a:r>
              <a:rPr lang="en-US" dirty="0" smtClean="0"/>
              <a:t>Application of machine learning in CV (Clustering, Bayesian, deep learning intro). </a:t>
            </a:r>
          </a:p>
          <a:p>
            <a:r>
              <a:rPr lang="en-US" dirty="0" smtClean="0"/>
              <a:t>Basic mathematical concepts behind image processing (Fourier transform,  convolution, probability and statistics ). </a:t>
            </a:r>
          </a:p>
          <a:p>
            <a:r>
              <a:rPr lang="en-US" dirty="0" smtClean="0"/>
              <a:t>If </a:t>
            </a:r>
            <a:r>
              <a:rPr lang="en-US" dirty="0" smtClean="0"/>
              <a:t>you have made progress in at least 4 out of the above points, it is a success! </a:t>
            </a:r>
          </a:p>
        </p:txBody>
      </p:sp>
    </p:spTree>
    <p:extLst>
      <p:ext uri="{BB962C8B-B14F-4D97-AF65-F5344CB8AC3E}">
        <p14:creationId xmlns:p14="http://schemas.microsoft.com/office/powerpoint/2010/main" val="17640859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it called a pyramid</a:t>
            </a:r>
            <a:endParaRPr lang="en-US" dirty="0"/>
          </a:p>
        </p:txBody>
      </p:sp>
      <p:sp>
        <p:nvSpPr>
          <p:cNvPr id="3" name="Content Placeholder 2"/>
          <p:cNvSpPr>
            <a:spLocks noGrp="1"/>
          </p:cNvSpPr>
          <p:nvPr>
            <p:ph idx="1"/>
          </p:nvPr>
        </p:nvSpPr>
        <p:spPr/>
        <p:txBody>
          <a:bodyPr>
            <a:normAutofit/>
          </a:bodyPr>
          <a:lstStyle/>
          <a:p>
            <a:r>
              <a:rPr lang="en-US" sz="2000" dirty="0" smtClean="0"/>
              <a:t>Idea: Representation can be pictured as a “pyramid” of 3×3, 5×5, 9×9, …, (2</a:t>
            </a:r>
            <a:r>
              <a:rPr lang="en-US" sz="2000" baseline="30000" dirty="0" smtClean="0"/>
              <a:t>n</a:t>
            </a:r>
            <a:r>
              <a:rPr lang="en-US" sz="2000" dirty="0" smtClean="0"/>
              <a:t>+1)(2</a:t>
            </a:r>
            <a:r>
              <a:rPr lang="en-US" sz="2000" baseline="30000" dirty="0" smtClean="0"/>
              <a:t>n</a:t>
            </a:r>
            <a:r>
              <a:rPr lang="en-US" sz="2000" dirty="0" smtClean="0"/>
              <a:t>+1) images. </a:t>
            </a:r>
          </a:p>
          <a:p>
            <a:endParaRPr lang="en-US" sz="2000" dirty="0"/>
          </a:p>
        </p:txBody>
      </p:sp>
      <p:pic>
        <p:nvPicPr>
          <p:cNvPr id="4" name="Picture 3" descr="Screen Shot 2015-02-18 at 11.19.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443" y="2683870"/>
            <a:ext cx="6253539" cy="3648506"/>
          </a:xfrm>
          <a:prstGeom prst="rect">
            <a:avLst/>
          </a:prstGeom>
        </p:spPr>
      </p:pic>
    </p:spTree>
    <p:extLst>
      <p:ext uri="{BB962C8B-B14F-4D97-AF65-F5344CB8AC3E}">
        <p14:creationId xmlns:p14="http://schemas.microsoft.com/office/powerpoint/2010/main" val="16791016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smtClean="0">
                <a:solidFill>
                  <a:schemeClr val="tx2">
                    <a:lumMod val="75000"/>
                  </a:schemeClr>
                </a:solidFill>
                <a:ea typeface="+mn-ea"/>
                <a:cs typeface="+mn-cs"/>
              </a:rPr>
              <a:t>Why do we get different, distance-dependent interpretations of hybrid images?</a:t>
            </a:r>
            <a:endParaRPr lang="en-US" b="1" dirty="0">
              <a:solidFill>
                <a:schemeClr val="tx2">
                  <a:lumMod val="75000"/>
                </a:schemeClr>
              </a:solidFill>
              <a:ea typeface="+mn-ea"/>
              <a:cs typeface="+mn-cs"/>
            </a:endParaRPr>
          </a:p>
        </p:txBody>
      </p:sp>
      <p:pic>
        <p:nvPicPr>
          <p:cNvPr id="95234"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l="40038"/>
          <a:stretch>
            <a:fillRect/>
          </a:stretch>
        </p:blipFill>
        <p:spPr bwMode="auto">
          <a:xfrm>
            <a:off x="381000" y="2133600"/>
            <a:ext cx="410845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3383" r="74422" b="49260"/>
          <a:stretch>
            <a:fillRect/>
          </a:stretch>
        </p:blipFill>
        <p:spPr bwMode="auto">
          <a:xfrm>
            <a:off x="6553200" y="1981200"/>
            <a:ext cx="1690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54123" r="74422" b="3593"/>
          <a:stretch>
            <a:fillRect/>
          </a:stretch>
        </p:blipFill>
        <p:spPr bwMode="auto">
          <a:xfrm>
            <a:off x="6629400" y="4800600"/>
            <a:ext cx="15240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Box 12"/>
          <p:cNvSpPr txBox="1">
            <a:spLocks noChangeArrowheads="1"/>
          </p:cNvSpPr>
          <p:nvPr/>
        </p:nvSpPr>
        <p:spPr bwMode="auto">
          <a:xfrm>
            <a:off x="5181600" y="3962400"/>
            <a:ext cx="434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1509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9"/>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endParaRPr>
          </a:p>
        </p:txBody>
      </p:sp>
      <p:pic>
        <p:nvPicPr>
          <p:cNvPr id="9625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538" y="0"/>
            <a:ext cx="50974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244" name="Text Box 12"/>
          <p:cNvSpPr txBox="1">
            <a:spLocks noChangeArrowheads="1"/>
          </p:cNvSpPr>
          <p:nvPr/>
        </p:nvSpPr>
        <p:spPr bwMode="auto">
          <a:xfrm>
            <a:off x="0" y="3200400"/>
            <a:ext cx="34972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a:solidFill>
                  <a:srgbClr val="000000"/>
                </a:solidFill>
              </a:rPr>
              <a:t>Salvador Dali invented Hybrid Images?</a:t>
            </a:r>
            <a:endParaRPr lang="ru-RU" sz="1400">
              <a:solidFill>
                <a:srgbClr val="000000"/>
              </a:solidFill>
            </a:endParaRPr>
          </a:p>
        </p:txBody>
      </p:sp>
      <p:sp>
        <p:nvSpPr>
          <p:cNvPr id="5" name="Text Box 12"/>
          <p:cNvSpPr txBox="1">
            <a:spLocks noChangeArrowheads="1"/>
          </p:cNvSpPr>
          <p:nvPr/>
        </p:nvSpPr>
        <p:spPr bwMode="auto">
          <a:xfrm>
            <a:off x="0" y="5915025"/>
            <a:ext cx="37592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a:solidFill>
                  <a:srgbClr val="000000"/>
                </a:solidFill>
              </a:rPr>
              <a:t>Salvador Dali</a:t>
            </a:r>
            <a:endParaRPr lang="en-US" sz="1400">
              <a:solidFill>
                <a:srgbClr val="000000"/>
              </a:solidFill>
            </a:endParaRPr>
          </a:p>
          <a:p>
            <a:r>
              <a:rPr lang="ja-JP" altLang="en-US" sz="1400" i="1">
                <a:solidFill>
                  <a:srgbClr val="000000"/>
                </a:solidFill>
              </a:rPr>
              <a:t>“</a:t>
            </a:r>
            <a:r>
              <a:rPr lang="en-US" altLang="ja-JP" sz="1400" i="1">
                <a:solidFill>
                  <a:srgbClr val="000000"/>
                </a:solidFill>
              </a:rPr>
              <a:t>Gala Contemplating the Mediterranean Sea, </a:t>
            </a:r>
          </a:p>
          <a:p>
            <a:r>
              <a:rPr lang="en-US" sz="1400" i="1">
                <a:solidFill>
                  <a:srgbClr val="000000"/>
                </a:solidFill>
              </a:rPr>
              <a:t>which at 30 meters becomes the portrait </a:t>
            </a:r>
          </a:p>
          <a:p>
            <a:r>
              <a:rPr lang="en-US" sz="1400" i="1">
                <a:solidFill>
                  <a:srgbClr val="000000"/>
                </a:solidFill>
              </a:rPr>
              <a:t>of Abraham Lincoln</a:t>
            </a:r>
            <a:r>
              <a:rPr lang="ja-JP" altLang="en-US" sz="1400">
                <a:solidFill>
                  <a:srgbClr val="000000"/>
                </a:solidFill>
              </a:rPr>
              <a:t>”</a:t>
            </a:r>
            <a:r>
              <a:rPr lang="en-US" altLang="ja-JP" sz="1400">
                <a:solidFill>
                  <a:srgbClr val="000000"/>
                </a:solidFill>
              </a:rPr>
              <a:t>, 1976</a:t>
            </a:r>
            <a:endParaRPr lang="ru-RU" sz="1400">
              <a:solidFill>
                <a:srgbClr val="000000"/>
              </a:solidFill>
            </a:endParaRPr>
          </a:p>
        </p:txBody>
      </p:sp>
    </p:spTree>
    <p:extLst>
      <p:ext uri="{BB962C8B-B14F-4D97-AF65-F5344CB8AC3E}">
        <p14:creationId xmlns:p14="http://schemas.microsoft.com/office/powerpoint/2010/main" val="1049525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4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endParaRPr>
          </a:p>
        </p:txBody>
      </p:sp>
      <p:sp>
        <p:nvSpPr>
          <p:cNvPr id="97282" name="Rectangle 4"/>
          <p:cNvSpPr>
            <a:spLocks noGrp="1" noChangeArrowheads="1"/>
          </p:cNvSpPr>
          <p:nvPr>
            <p:ph type="title"/>
          </p:nvPr>
        </p:nvSpPr>
        <p:spPr/>
        <p:txBody>
          <a:bodyPr/>
          <a:lstStyle/>
          <a:p>
            <a:endParaRPr lang="ru-RU">
              <a:latin typeface="Arial" charset="0"/>
            </a:endParaRPr>
          </a:p>
        </p:txBody>
      </p:sp>
      <p:pic>
        <p:nvPicPr>
          <p:cNvPr id="972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238" y="0"/>
            <a:ext cx="50847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5130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ChangeArrowheads="1"/>
          </p:cNvSpPr>
          <p:nvPr/>
        </p:nvSpPr>
        <p:spPr bwMode="auto">
          <a:xfrm>
            <a:off x="457200" y="609600"/>
            <a:ext cx="84582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endParaRPr>
          </a:p>
        </p:txBody>
      </p:sp>
      <p:sp>
        <p:nvSpPr>
          <p:cNvPr id="98306" name="Rectangle 3"/>
          <p:cNvSpPr>
            <a:spLocks noGrp="1" noChangeArrowheads="1"/>
          </p:cNvSpPr>
          <p:nvPr>
            <p:ph type="title"/>
          </p:nvPr>
        </p:nvSpPr>
        <p:spPr/>
        <p:txBody>
          <a:bodyPr/>
          <a:lstStyle/>
          <a:p>
            <a:endParaRPr lang="ru-RU">
              <a:latin typeface="Arial" charset="0"/>
            </a:endParaRPr>
          </a:p>
        </p:txBody>
      </p:sp>
      <p:pic>
        <p:nvPicPr>
          <p:cNvPr id="98307" name="Picture 8"/>
          <p:cNvPicPr>
            <a:picLocks noChangeAspect="1" noChangeArrowheads="1"/>
          </p:cNvPicPr>
          <p:nvPr/>
        </p:nvPicPr>
        <p:blipFill>
          <a:blip r:embed="rId2">
            <a:extLst>
              <a:ext uri="{28A0092B-C50C-407E-A947-70E740481C1C}">
                <a14:useLocalDpi xmlns:a14="http://schemas.microsoft.com/office/drawing/2010/main" val="0"/>
              </a:ext>
            </a:extLst>
          </a:blip>
          <a:srcRect l="12402" t="7170" r="10422" b="11575"/>
          <a:stretch>
            <a:fillRect/>
          </a:stretch>
        </p:blipFill>
        <p:spPr bwMode="auto">
          <a:xfrm>
            <a:off x="4038600" y="0"/>
            <a:ext cx="5105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3854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2" descr="CSFchartP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870075"/>
            <a:ext cx="5715000" cy="3810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4052" name="Rectangle 4"/>
          <p:cNvSpPr>
            <a:spLocks noGrp="1" noChangeArrowheads="1"/>
          </p:cNvSpPr>
          <p:nvPr>
            <p:ph type="title"/>
          </p:nvPr>
        </p:nvSpPr>
        <p:spPr/>
        <p:txBody>
          <a:bodyPr/>
          <a:lstStyle/>
          <a:p>
            <a:pPr>
              <a:defRPr/>
            </a:pPr>
            <a:r>
              <a:rPr lang="en-GB" sz="3000" dirty="0">
                <a:solidFill>
                  <a:schemeClr val="tx1"/>
                </a:solidFill>
                <a:effectLst>
                  <a:outerShdw blurRad="38100" dist="38100" dir="2700000" algn="tl">
                    <a:srgbClr val="DDDDDD"/>
                  </a:outerShdw>
                </a:effectLst>
                <a:latin typeface="Arial" charset="0"/>
                <a:cs typeface="+mj-cs"/>
              </a:rPr>
              <a:t>Campbell-Robson contrast sensitivity </a:t>
            </a:r>
            <a:r>
              <a:rPr lang="en-GB" sz="3000" dirty="0" smtClean="0">
                <a:solidFill>
                  <a:schemeClr val="tx1"/>
                </a:solidFill>
                <a:effectLst>
                  <a:outerShdw blurRad="38100" dist="38100" dir="2700000" algn="tl">
                    <a:srgbClr val="DDDDDD"/>
                  </a:outerShdw>
                </a:effectLst>
                <a:latin typeface="Arial" charset="0"/>
                <a:cs typeface="+mj-cs"/>
              </a:rPr>
              <a:t>curve</a:t>
            </a:r>
            <a:br>
              <a:rPr lang="en-GB" sz="3000" dirty="0" smtClean="0">
                <a:solidFill>
                  <a:schemeClr val="tx1"/>
                </a:solidFill>
                <a:effectLst>
                  <a:outerShdw blurRad="38100" dist="38100" dir="2700000" algn="tl">
                    <a:srgbClr val="DDDDDD"/>
                  </a:outerShdw>
                </a:effectLst>
                <a:latin typeface="Arial" charset="0"/>
                <a:cs typeface="+mj-cs"/>
              </a:rPr>
            </a:br>
            <a:r>
              <a:rPr lang="en-GB" sz="3000" dirty="0" smtClean="0">
                <a:effectLst>
                  <a:outerShdw blurRad="38100" dist="38100" dir="2700000" algn="tl">
                    <a:srgbClr val="DDDDDD"/>
                  </a:outerShdw>
                </a:effectLst>
                <a:latin typeface="Arial" charset="0"/>
              </a:rPr>
              <a:t>defines your window of sensitivity</a:t>
            </a:r>
            <a:endParaRPr lang="en-GB" sz="3000" dirty="0">
              <a:solidFill>
                <a:schemeClr val="tx1"/>
              </a:solidFill>
              <a:effectLst>
                <a:outerShdw blurRad="38100" dist="38100" dir="2700000" algn="tl">
                  <a:srgbClr val="DDDDDD"/>
                </a:outerShdw>
              </a:effectLst>
              <a:latin typeface="Arial" charset="0"/>
              <a:cs typeface="+mj-cs"/>
            </a:endParaRPr>
          </a:p>
        </p:txBody>
      </p:sp>
      <p:sp>
        <p:nvSpPr>
          <p:cNvPr id="514053" name="Freeform 5"/>
          <p:cNvSpPr>
            <a:spLocks/>
          </p:cNvSpPr>
          <p:nvPr/>
        </p:nvSpPr>
        <p:spPr bwMode="auto">
          <a:xfrm>
            <a:off x="1725613" y="1952625"/>
            <a:ext cx="5641975" cy="3600450"/>
          </a:xfrm>
          <a:custGeom>
            <a:avLst/>
            <a:gdLst>
              <a:gd name="T0" fmla="*/ 0 w 4344"/>
              <a:gd name="T1" fmla="*/ 2147483647 h 2806"/>
              <a:gd name="T2" fmla="*/ 2147483647 w 4344"/>
              <a:gd name="T3" fmla="*/ 2147483647 h 2806"/>
              <a:gd name="T4" fmla="*/ 2147483647 w 4344"/>
              <a:gd name="T5" fmla="*/ 2147483647 h 2806"/>
              <a:gd name="T6" fmla="*/ 2147483647 w 4344"/>
              <a:gd name="T7" fmla="*/ 2147483647 h 2806"/>
              <a:gd name="T8" fmla="*/ 2147483647 w 4344"/>
              <a:gd name="T9" fmla="*/ 2147483647 h 2806"/>
              <a:gd name="T10" fmla="*/ 0 60000 65536"/>
              <a:gd name="T11" fmla="*/ 0 60000 65536"/>
              <a:gd name="T12" fmla="*/ 0 60000 65536"/>
              <a:gd name="T13" fmla="*/ 0 60000 65536"/>
              <a:gd name="T14" fmla="*/ 0 60000 65536"/>
              <a:gd name="T15" fmla="*/ 0 w 4344"/>
              <a:gd name="T16" fmla="*/ 0 h 2806"/>
              <a:gd name="T17" fmla="*/ 4344 w 4344"/>
              <a:gd name="T18" fmla="*/ 2806 h 2806"/>
            </a:gdLst>
            <a:ahLst/>
            <a:cxnLst>
              <a:cxn ang="T10">
                <a:pos x="T0" y="T1"/>
              </a:cxn>
              <a:cxn ang="T11">
                <a:pos x="T2" y="T3"/>
              </a:cxn>
              <a:cxn ang="T12">
                <a:pos x="T4" y="T5"/>
              </a:cxn>
              <a:cxn ang="T13">
                <a:pos x="T6" y="T7"/>
              </a:cxn>
              <a:cxn ang="T14">
                <a:pos x="T8" y="T9"/>
              </a:cxn>
            </a:cxnLst>
            <a:rect l="T15" t="T16" r="T17" b="T18"/>
            <a:pathLst>
              <a:path w="4344" h="2806">
                <a:moveTo>
                  <a:pt x="0" y="2806"/>
                </a:moveTo>
                <a:cubicBezTo>
                  <a:pt x="409" y="2023"/>
                  <a:pt x="818" y="1240"/>
                  <a:pt x="1200" y="778"/>
                </a:cubicBezTo>
                <a:cubicBezTo>
                  <a:pt x="1582" y="316"/>
                  <a:pt x="1930" y="68"/>
                  <a:pt x="2292" y="34"/>
                </a:cubicBezTo>
                <a:cubicBezTo>
                  <a:pt x="2654" y="0"/>
                  <a:pt x="3030" y="288"/>
                  <a:pt x="3372" y="574"/>
                </a:cubicBezTo>
                <a:cubicBezTo>
                  <a:pt x="3714" y="860"/>
                  <a:pt x="4182" y="1554"/>
                  <a:pt x="4344" y="1750"/>
                </a:cubicBezTo>
              </a:path>
            </a:pathLst>
          </a:custGeom>
          <a:noFill/>
          <a:ln w="762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TextBox 1"/>
          <p:cNvSpPr txBox="1"/>
          <p:nvPr/>
        </p:nvSpPr>
        <p:spPr>
          <a:xfrm>
            <a:off x="3500392" y="5824072"/>
            <a:ext cx="2942807" cy="646331"/>
          </a:xfrm>
          <a:prstGeom prst="rect">
            <a:avLst/>
          </a:prstGeom>
          <a:noFill/>
        </p:spPr>
        <p:txBody>
          <a:bodyPr wrap="square" rtlCol="0">
            <a:spAutoFit/>
          </a:bodyPr>
          <a:lstStyle/>
          <a:p>
            <a:r>
              <a:rPr lang="en-US" dirty="0" smtClean="0"/>
              <a:t>Spatial frequency</a:t>
            </a:r>
          </a:p>
          <a:p>
            <a:endParaRPr lang="en-US" dirty="0"/>
          </a:p>
        </p:txBody>
      </p:sp>
      <p:sp>
        <p:nvSpPr>
          <p:cNvPr id="3" name="TextBox 2"/>
          <p:cNvSpPr txBox="1"/>
          <p:nvPr/>
        </p:nvSpPr>
        <p:spPr>
          <a:xfrm rot="16200000">
            <a:off x="641867" y="3469659"/>
            <a:ext cx="1270053" cy="369332"/>
          </a:xfrm>
          <a:prstGeom prst="rect">
            <a:avLst/>
          </a:prstGeom>
          <a:noFill/>
        </p:spPr>
        <p:txBody>
          <a:bodyPr wrap="square" rtlCol="0">
            <a:spAutoFit/>
          </a:bodyPr>
          <a:lstStyle/>
          <a:p>
            <a:r>
              <a:rPr lang="en-US" dirty="0" smtClean="0"/>
              <a:t>contrast</a:t>
            </a:r>
            <a:endParaRPr lang="en-US" dirty="0"/>
          </a:p>
        </p:txBody>
      </p:sp>
      <p:cxnSp>
        <p:nvCxnSpPr>
          <p:cNvPr id="5" name="Straight Arrow Connector 4"/>
          <p:cNvCxnSpPr/>
          <p:nvPr/>
        </p:nvCxnSpPr>
        <p:spPr>
          <a:xfrm>
            <a:off x="5051855" y="3895415"/>
            <a:ext cx="1744684" cy="20248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96539" y="5824072"/>
            <a:ext cx="1890261" cy="369332"/>
          </a:xfrm>
          <a:prstGeom prst="rect">
            <a:avLst/>
          </a:prstGeom>
          <a:noFill/>
        </p:spPr>
        <p:txBody>
          <a:bodyPr wrap="none" rtlCol="0">
            <a:spAutoFit/>
          </a:bodyPr>
          <a:lstStyle/>
          <a:p>
            <a:r>
              <a:rPr lang="en-US" dirty="0" smtClean="0"/>
              <a:t>Region of visibility</a:t>
            </a:r>
            <a:endParaRPr lang="en-US" dirty="0"/>
          </a:p>
        </p:txBody>
      </p:sp>
      <p:sp>
        <p:nvSpPr>
          <p:cNvPr id="11" name="TextBox 10"/>
          <p:cNvSpPr txBox="1"/>
          <p:nvPr/>
        </p:nvSpPr>
        <p:spPr>
          <a:xfrm>
            <a:off x="0" y="5920285"/>
            <a:ext cx="7752666" cy="800219"/>
          </a:xfrm>
          <a:prstGeom prst="rect">
            <a:avLst/>
          </a:prstGeom>
          <a:noFill/>
        </p:spPr>
        <p:txBody>
          <a:bodyPr wrap="square" rtlCol="0">
            <a:spAutoFit/>
          </a:bodyPr>
          <a:lstStyle/>
          <a:p>
            <a:r>
              <a:rPr lang="en-US" sz="1400" dirty="0" smtClean="0"/>
              <a:t>Further reading:</a:t>
            </a:r>
          </a:p>
          <a:p>
            <a:r>
              <a:rPr lang="en-US" sz="1400" dirty="0">
                <a:hlinkClick r:id="rId4"/>
              </a:rPr>
              <a:t>http://www.psy.vanderbilt.edu/courses/hon185/SpatialFrequency/</a:t>
            </a:r>
            <a:r>
              <a:rPr lang="en-US" sz="1400" dirty="0" smtClean="0">
                <a:hlinkClick r:id="rId4"/>
              </a:rPr>
              <a:t>SpatialFrequency.html</a:t>
            </a:r>
            <a:endParaRPr lang="en-US" sz="1400" dirty="0" smtClean="0"/>
          </a:p>
          <a:p>
            <a:endParaRPr lang="en-US" dirty="0"/>
          </a:p>
        </p:txBody>
      </p:sp>
    </p:spTree>
    <p:extLst>
      <p:ext uri="{BB962C8B-B14F-4D97-AF65-F5344CB8AC3E}">
        <p14:creationId xmlns:p14="http://schemas.microsoft.com/office/powerpoint/2010/main" val="28947072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4053"/>
                                        </p:tgtEl>
                                        <p:attrNameLst>
                                          <p:attrName>style.visibility</p:attrName>
                                        </p:attrNameLst>
                                      </p:cBhvr>
                                      <p:to>
                                        <p:strVal val="visible"/>
                                      </p:to>
                                    </p:set>
                                    <p:animEffect transition="in" filter="dissolve">
                                      <p:cBhvr>
                                        <p:cTn id="7" dur="500"/>
                                        <p:tgtEl>
                                          <p:spTgt spid="514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r>
              <a:rPr lang="en-US">
                <a:latin typeface="Calibri" charset="0"/>
              </a:rPr>
              <a:t>Hybrid Image in FFT</a:t>
            </a:r>
          </a:p>
        </p:txBody>
      </p:sp>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t="14722" r="66875" b="10031"/>
          <a:stretch>
            <a:fillRect/>
          </a:stretch>
        </p:blipFill>
        <p:spPr bwMode="auto">
          <a:xfrm>
            <a:off x="228600" y="2209800"/>
            <a:ext cx="2743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Picture 2"/>
          <p:cNvPicPr>
            <a:picLocks noChangeAspect="1" noChangeArrowheads="1"/>
          </p:cNvPicPr>
          <p:nvPr/>
        </p:nvPicPr>
        <p:blipFill>
          <a:blip r:embed="rId2">
            <a:extLst>
              <a:ext uri="{28A0092B-C50C-407E-A947-70E740481C1C}">
                <a14:useLocalDpi xmlns:a14="http://schemas.microsoft.com/office/drawing/2010/main" val="0"/>
              </a:ext>
            </a:extLst>
          </a:blip>
          <a:srcRect l="34045" t="13086" r="626" b="10031"/>
          <a:stretch>
            <a:fillRect/>
          </a:stretch>
        </p:blipFill>
        <p:spPr bwMode="auto">
          <a:xfrm>
            <a:off x="3505200" y="2209800"/>
            <a:ext cx="5410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qual 5"/>
          <p:cNvSpPr/>
          <p:nvPr/>
        </p:nvSpPr>
        <p:spPr>
          <a:xfrm>
            <a:off x="3124200" y="3886200"/>
            <a:ext cx="3048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04453" name="TextBox 6"/>
          <p:cNvSpPr txBox="1">
            <a:spLocks noChangeArrowheads="1"/>
          </p:cNvSpPr>
          <p:nvPr/>
        </p:nvSpPr>
        <p:spPr bwMode="auto">
          <a:xfrm>
            <a:off x="762000" y="1828800"/>
            <a:ext cx="155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Hybrid Image</a:t>
            </a:r>
          </a:p>
        </p:txBody>
      </p:sp>
      <p:sp>
        <p:nvSpPr>
          <p:cNvPr id="104454" name="TextBox 7"/>
          <p:cNvSpPr txBox="1">
            <a:spLocks noChangeArrowheads="1"/>
          </p:cNvSpPr>
          <p:nvPr/>
        </p:nvSpPr>
        <p:spPr bwMode="auto">
          <a:xfrm>
            <a:off x="3505200" y="18288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Low-passed Image</a:t>
            </a:r>
          </a:p>
        </p:txBody>
      </p:sp>
      <p:sp>
        <p:nvSpPr>
          <p:cNvPr id="104455" name="TextBox 8"/>
          <p:cNvSpPr txBox="1">
            <a:spLocks noChangeArrowheads="1"/>
          </p:cNvSpPr>
          <p:nvPr/>
        </p:nvSpPr>
        <p:spPr bwMode="auto">
          <a:xfrm>
            <a:off x="6248400" y="1828800"/>
            <a:ext cx="218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High-passed Image</a:t>
            </a:r>
          </a:p>
        </p:txBody>
      </p:sp>
      <p:sp>
        <p:nvSpPr>
          <p:cNvPr id="11" name="Plus 10"/>
          <p:cNvSpPr/>
          <p:nvPr/>
        </p:nvSpPr>
        <p:spPr>
          <a:xfrm>
            <a:off x="5715000" y="1828800"/>
            <a:ext cx="381000"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723029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smtClean="0">
                <a:solidFill>
                  <a:schemeClr val="tx2">
                    <a:lumMod val="75000"/>
                  </a:schemeClr>
                </a:solidFill>
                <a:ea typeface="+mn-ea"/>
                <a:cs typeface="+mn-cs"/>
              </a:rPr>
              <a:t>Why do we get different, distance-dependent interpretations of hybrid images?</a:t>
            </a:r>
            <a:endParaRPr lang="en-US" b="1" dirty="0">
              <a:solidFill>
                <a:schemeClr val="tx2">
                  <a:lumMod val="75000"/>
                </a:schemeClr>
              </a:solidFill>
              <a:ea typeface="+mn-ea"/>
              <a:cs typeface="+mn-cs"/>
            </a:endParaRPr>
          </a:p>
        </p:txBody>
      </p:sp>
      <p:pic>
        <p:nvPicPr>
          <p:cNvPr id="105474"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l="40038"/>
          <a:stretch>
            <a:fillRect/>
          </a:stretch>
        </p:blipFill>
        <p:spPr bwMode="auto">
          <a:xfrm>
            <a:off x="381000" y="2133600"/>
            <a:ext cx="410845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3383" r="74422" b="49260"/>
          <a:stretch>
            <a:fillRect/>
          </a:stretch>
        </p:blipFill>
        <p:spPr bwMode="auto">
          <a:xfrm>
            <a:off x="6553200" y="1981200"/>
            <a:ext cx="1690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54123" r="74422" b="3593"/>
          <a:stretch>
            <a:fillRect/>
          </a:stretch>
        </p:blipFill>
        <p:spPr bwMode="auto">
          <a:xfrm>
            <a:off x="6629400" y="4800600"/>
            <a:ext cx="15240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TextBox 12"/>
          <p:cNvSpPr txBox="1">
            <a:spLocks noChangeArrowheads="1"/>
          </p:cNvSpPr>
          <p:nvPr/>
        </p:nvSpPr>
        <p:spPr bwMode="auto">
          <a:xfrm>
            <a:off x="5181600" y="3962400"/>
            <a:ext cx="434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480" name="TextBox 8"/>
          <p:cNvSpPr txBox="1">
            <a:spLocks noChangeArrowheads="1"/>
          </p:cNvSpPr>
          <p:nvPr/>
        </p:nvSpPr>
        <p:spPr bwMode="auto">
          <a:xfrm>
            <a:off x="3352800" y="0"/>
            <a:ext cx="2143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Perception</a:t>
            </a:r>
          </a:p>
        </p:txBody>
      </p:sp>
    </p:spTree>
    <p:extLst>
      <p:ext uri="{BB962C8B-B14F-4D97-AF65-F5344CB8AC3E}">
        <p14:creationId xmlns:p14="http://schemas.microsoft.com/office/powerpoint/2010/main" val="360375311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8 at 6.56.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3624"/>
            <a:ext cx="9144000" cy="3271598"/>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981192862"/>
              </p:ext>
            </p:extLst>
          </p:nvPr>
        </p:nvGraphicFramePr>
        <p:xfrm>
          <a:off x="1275450" y="5388299"/>
          <a:ext cx="3832997" cy="547571"/>
        </p:xfrm>
        <a:graphic>
          <a:graphicData uri="http://schemas.openxmlformats.org/presentationml/2006/ole">
            <mc:AlternateContent xmlns:mc="http://schemas.openxmlformats.org/markup-compatibility/2006">
              <mc:Choice xmlns:v="urn:schemas-microsoft-com:vml" Requires="v">
                <p:oleObj spid="_x0000_s1182" name="Equation" r:id="rId4" imgW="1422400" imgH="203200" progId="Equation.3">
                  <p:embed/>
                </p:oleObj>
              </mc:Choice>
              <mc:Fallback>
                <p:oleObj name="Equation" r:id="rId4" imgW="1422400" imgH="203200" progId="Equation.3">
                  <p:embed/>
                  <p:pic>
                    <p:nvPicPr>
                      <p:cNvPr id="0" name=""/>
                      <p:cNvPicPr/>
                      <p:nvPr/>
                    </p:nvPicPr>
                    <p:blipFill>
                      <a:blip r:embed="rId5"/>
                      <a:stretch>
                        <a:fillRect/>
                      </a:stretch>
                    </p:blipFill>
                    <p:spPr>
                      <a:xfrm>
                        <a:off x="1275450" y="5388299"/>
                        <a:ext cx="3832997" cy="547571"/>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40019323"/>
              </p:ext>
            </p:extLst>
          </p:nvPr>
        </p:nvGraphicFramePr>
        <p:xfrm>
          <a:off x="5708311" y="5308837"/>
          <a:ext cx="542996" cy="579196"/>
        </p:xfrm>
        <a:graphic>
          <a:graphicData uri="http://schemas.openxmlformats.org/presentationml/2006/ole">
            <mc:AlternateContent xmlns:mc="http://schemas.openxmlformats.org/markup-compatibility/2006">
              <mc:Choice xmlns:v="urn:schemas-microsoft-com:vml" Requires="v">
                <p:oleObj spid="_x0000_s1183" name="Equation" r:id="rId6" imgW="190500" imgH="203200" progId="Equation.3">
                  <p:embed/>
                </p:oleObj>
              </mc:Choice>
              <mc:Fallback>
                <p:oleObj name="Equation" r:id="rId6" imgW="190500" imgH="203200" progId="Equation.3">
                  <p:embed/>
                  <p:pic>
                    <p:nvPicPr>
                      <p:cNvPr id="0" name=""/>
                      <p:cNvPicPr/>
                      <p:nvPr/>
                    </p:nvPicPr>
                    <p:blipFill>
                      <a:blip r:embed="rId7"/>
                      <a:stretch>
                        <a:fillRect/>
                      </a:stretch>
                    </p:blipFill>
                    <p:spPr>
                      <a:xfrm>
                        <a:off x="5708311" y="5308837"/>
                        <a:ext cx="542996" cy="57919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51301125"/>
              </p:ext>
            </p:extLst>
          </p:nvPr>
        </p:nvGraphicFramePr>
        <p:xfrm>
          <a:off x="6428071" y="5308595"/>
          <a:ext cx="579438" cy="579438"/>
        </p:xfrm>
        <a:graphic>
          <a:graphicData uri="http://schemas.openxmlformats.org/presentationml/2006/ole">
            <mc:AlternateContent xmlns:mc="http://schemas.openxmlformats.org/markup-compatibility/2006">
              <mc:Choice xmlns:v="urn:schemas-microsoft-com:vml" Requires="v">
                <p:oleObj spid="_x0000_s1184" name="Equation" r:id="rId8" imgW="203200" imgH="203200" progId="Equation.3">
                  <p:embed/>
                </p:oleObj>
              </mc:Choice>
              <mc:Fallback>
                <p:oleObj name="Equation" r:id="rId8" imgW="203200" imgH="203200" progId="Equation.3">
                  <p:embed/>
                  <p:pic>
                    <p:nvPicPr>
                      <p:cNvPr id="0" name=""/>
                      <p:cNvPicPr/>
                      <p:nvPr/>
                    </p:nvPicPr>
                    <p:blipFill>
                      <a:blip r:embed="rId9"/>
                      <a:stretch>
                        <a:fillRect/>
                      </a:stretch>
                    </p:blipFill>
                    <p:spPr>
                      <a:xfrm>
                        <a:off x="6428071" y="5308595"/>
                        <a:ext cx="579438" cy="579438"/>
                      </a:xfrm>
                      <a:prstGeom prst="rect">
                        <a:avLst/>
                      </a:prstGeom>
                    </p:spPr>
                  </p:pic>
                </p:oleObj>
              </mc:Fallback>
            </mc:AlternateContent>
          </a:graphicData>
        </a:graphic>
      </p:graphicFrame>
      <p:sp>
        <p:nvSpPr>
          <p:cNvPr id="8" name="TextBox 7"/>
          <p:cNvSpPr txBox="1"/>
          <p:nvPr/>
        </p:nvSpPr>
        <p:spPr>
          <a:xfrm>
            <a:off x="7221013" y="5289538"/>
            <a:ext cx="1398536" cy="646331"/>
          </a:xfrm>
          <a:prstGeom prst="rect">
            <a:avLst/>
          </a:prstGeom>
          <a:noFill/>
        </p:spPr>
        <p:txBody>
          <a:bodyPr wrap="square" rtlCol="0">
            <a:spAutoFit/>
          </a:bodyPr>
          <a:lstStyle/>
          <a:p>
            <a:r>
              <a:rPr lang="en-US" dirty="0" smtClean="0"/>
              <a:t>Gaussian filters</a:t>
            </a:r>
            <a:endParaRPr lang="en-US" dirty="0"/>
          </a:p>
        </p:txBody>
      </p:sp>
      <p:sp>
        <p:nvSpPr>
          <p:cNvPr id="9" name="Rectangle 8"/>
          <p:cNvSpPr/>
          <p:nvPr/>
        </p:nvSpPr>
        <p:spPr>
          <a:xfrm>
            <a:off x="1289213" y="470585"/>
            <a:ext cx="6572250" cy="923330"/>
          </a:xfrm>
          <a:prstGeom prst="rect">
            <a:avLst/>
          </a:prstGeom>
        </p:spPr>
        <p:txBody>
          <a:bodyPr wrap="square">
            <a:spAutoFit/>
          </a:bodyPr>
          <a:lstStyle/>
          <a:p>
            <a:r>
              <a:rPr lang="en-US" dirty="0" smtClean="0"/>
              <a:t>Please read the original paper:</a:t>
            </a:r>
          </a:p>
          <a:p>
            <a:endParaRPr lang="en-US" dirty="0" smtClean="0"/>
          </a:p>
          <a:p>
            <a:r>
              <a:rPr lang="en-US" dirty="0" smtClean="0">
                <a:hlinkClick r:id="rId10" action="ppaction://hlinkfile"/>
              </a:rPr>
              <a:t>http</a:t>
            </a:r>
            <a:r>
              <a:rPr lang="en-US" dirty="0">
                <a:hlinkClick r:id="rId10" action="ppaction://hlinkfile"/>
              </a:rPr>
              <a:t>://</a:t>
            </a:r>
            <a:r>
              <a:rPr lang="en-US" dirty="0" err="1">
                <a:hlinkClick r:id="rId10" action="ppaction://hlinkfile"/>
              </a:rPr>
              <a:t>cvcl.mit.edu</a:t>
            </a:r>
            <a:r>
              <a:rPr lang="en-US" dirty="0">
                <a:hlinkClick r:id="rId10" action="ppaction://hlinkfile"/>
              </a:rPr>
              <a:t>/hybrid/OlivaTorralb_Hybrid_Siggraph06.pdf</a:t>
            </a:r>
            <a:endParaRPr lang="en-US" dirty="0"/>
          </a:p>
        </p:txBody>
      </p:sp>
    </p:spTree>
    <p:extLst>
      <p:ext uri="{BB962C8B-B14F-4D97-AF65-F5344CB8AC3E}">
        <p14:creationId xmlns:p14="http://schemas.microsoft.com/office/powerpoint/2010/main" val="109514535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8 at 6.56.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3624"/>
            <a:ext cx="9144000" cy="3271598"/>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602333659"/>
              </p:ext>
            </p:extLst>
          </p:nvPr>
        </p:nvGraphicFramePr>
        <p:xfrm>
          <a:off x="1275450" y="5388299"/>
          <a:ext cx="3832997" cy="547571"/>
        </p:xfrm>
        <a:graphic>
          <a:graphicData uri="http://schemas.openxmlformats.org/presentationml/2006/ole">
            <mc:AlternateContent xmlns:mc="http://schemas.openxmlformats.org/markup-compatibility/2006">
              <mc:Choice xmlns:v="urn:schemas-microsoft-com:vml" Requires="v">
                <p:oleObj spid="_x0000_s7229" name="Equation" r:id="rId4" imgW="1422400" imgH="203200" progId="Equation.3">
                  <p:embed/>
                </p:oleObj>
              </mc:Choice>
              <mc:Fallback>
                <p:oleObj name="Equation" r:id="rId4" imgW="1422400" imgH="203200" progId="Equation.3">
                  <p:embed/>
                  <p:pic>
                    <p:nvPicPr>
                      <p:cNvPr id="0" name=""/>
                      <p:cNvPicPr/>
                      <p:nvPr/>
                    </p:nvPicPr>
                    <p:blipFill>
                      <a:blip r:embed="rId5"/>
                      <a:stretch>
                        <a:fillRect/>
                      </a:stretch>
                    </p:blipFill>
                    <p:spPr>
                      <a:xfrm>
                        <a:off x="1275450" y="5388299"/>
                        <a:ext cx="3832997" cy="547571"/>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36693438"/>
              </p:ext>
            </p:extLst>
          </p:nvPr>
        </p:nvGraphicFramePr>
        <p:xfrm>
          <a:off x="5708311" y="5308837"/>
          <a:ext cx="542996" cy="579196"/>
        </p:xfrm>
        <a:graphic>
          <a:graphicData uri="http://schemas.openxmlformats.org/presentationml/2006/ole">
            <mc:AlternateContent xmlns:mc="http://schemas.openxmlformats.org/markup-compatibility/2006">
              <mc:Choice xmlns:v="urn:schemas-microsoft-com:vml" Requires="v">
                <p:oleObj spid="_x0000_s7230" name="Equation" r:id="rId6" imgW="190500" imgH="203200" progId="Equation.3">
                  <p:embed/>
                </p:oleObj>
              </mc:Choice>
              <mc:Fallback>
                <p:oleObj name="Equation" r:id="rId6" imgW="190500" imgH="203200" progId="Equation.3">
                  <p:embed/>
                  <p:pic>
                    <p:nvPicPr>
                      <p:cNvPr id="0" name=""/>
                      <p:cNvPicPr/>
                      <p:nvPr/>
                    </p:nvPicPr>
                    <p:blipFill>
                      <a:blip r:embed="rId7"/>
                      <a:stretch>
                        <a:fillRect/>
                      </a:stretch>
                    </p:blipFill>
                    <p:spPr>
                      <a:xfrm>
                        <a:off x="5708311" y="5308837"/>
                        <a:ext cx="542996" cy="57919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33274743"/>
              </p:ext>
            </p:extLst>
          </p:nvPr>
        </p:nvGraphicFramePr>
        <p:xfrm>
          <a:off x="6428071" y="5308595"/>
          <a:ext cx="579438" cy="579438"/>
        </p:xfrm>
        <a:graphic>
          <a:graphicData uri="http://schemas.openxmlformats.org/presentationml/2006/ole">
            <mc:AlternateContent xmlns:mc="http://schemas.openxmlformats.org/markup-compatibility/2006">
              <mc:Choice xmlns:v="urn:schemas-microsoft-com:vml" Requires="v">
                <p:oleObj spid="_x0000_s7231" name="Equation" r:id="rId8" imgW="203200" imgH="203200" progId="Equation.3">
                  <p:embed/>
                </p:oleObj>
              </mc:Choice>
              <mc:Fallback>
                <p:oleObj name="Equation" r:id="rId8" imgW="203200" imgH="203200" progId="Equation.3">
                  <p:embed/>
                  <p:pic>
                    <p:nvPicPr>
                      <p:cNvPr id="0" name=""/>
                      <p:cNvPicPr/>
                      <p:nvPr/>
                    </p:nvPicPr>
                    <p:blipFill>
                      <a:blip r:embed="rId9"/>
                      <a:stretch>
                        <a:fillRect/>
                      </a:stretch>
                    </p:blipFill>
                    <p:spPr>
                      <a:xfrm>
                        <a:off x="6428071" y="5308595"/>
                        <a:ext cx="579438" cy="579438"/>
                      </a:xfrm>
                      <a:prstGeom prst="rect">
                        <a:avLst/>
                      </a:prstGeom>
                    </p:spPr>
                  </p:pic>
                </p:oleObj>
              </mc:Fallback>
            </mc:AlternateContent>
          </a:graphicData>
        </a:graphic>
      </p:graphicFrame>
      <p:sp>
        <p:nvSpPr>
          <p:cNvPr id="8" name="TextBox 7"/>
          <p:cNvSpPr txBox="1"/>
          <p:nvPr/>
        </p:nvSpPr>
        <p:spPr>
          <a:xfrm>
            <a:off x="7221013" y="5289538"/>
            <a:ext cx="1398536" cy="646331"/>
          </a:xfrm>
          <a:prstGeom prst="rect">
            <a:avLst/>
          </a:prstGeom>
          <a:noFill/>
        </p:spPr>
        <p:txBody>
          <a:bodyPr wrap="square" rtlCol="0">
            <a:spAutoFit/>
          </a:bodyPr>
          <a:lstStyle/>
          <a:p>
            <a:r>
              <a:rPr lang="en-US" dirty="0" smtClean="0"/>
              <a:t>Gaussian filters</a:t>
            </a:r>
            <a:endParaRPr lang="en-US" dirty="0"/>
          </a:p>
        </p:txBody>
      </p:sp>
      <p:sp>
        <p:nvSpPr>
          <p:cNvPr id="9" name="Rectangle 8"/>
          <p:cNvSpPr/>
          <p:nvPr/>
        </p:nvSpPr>
        <p:spPr>
          <a:xfrm>
            <a:off x="1289213" y="470585"/>
            <a:ext cx="6572250" cy="923330"/>
          </a:xfrm>
          <a:prstGeom prst="rect">
            <a:avLst/>
          </a:prstGeom>
        </p:spPr>
        <p:txBody>
          <a:bodyPr wrap="square">
            <a:spAutoFit/>
          </a:bodyPr>
          <a:lstStyle/>
          <a:p>
            <a:r>
              <a:rPr lang="en-US" dirty="0" smtClean="0"/>
              <a:t>Please read the original paper:</a:t>
            </a:r>
          </a:p>
          <a:p>
            <a:endParaRPr lang="en-US" dirty="0" smtClean="0"/>
          </a:p>
          <a:p>
            <a:r>
              <a:rPr lang="en-US" dirty="0" smtClean="0">
                <a:hlinkClick r:id="rId10" action="ppaction://hlinkfile"/>
              </a:rPr>
              <a:t>http</a:t>
            </a:r>
            <a:r>
              <a:rPr lang="en-US" dirty="0">
                <a:hlinkClick r:id="rId10" action="ppaction://hlinkfile"/>
              </a:rPr>
              <a:t>://</a:t>
            </a:r>
            <a:r>
              <a:rPr lang="en-US" dirty="0" err="1">
                <a:hlinkClick r:id="rId10" action="ppaction://hlinkfile"/>
              </a:rPr>
              <a:t>cvcl.mit.edu</a:t>
            </a:r>
            <a:r>
              <a:rPr lang="en-US" dirty="0">
                <a:hlinkClick r:id="rId10" action="ppaction://hlinkfile"/>
              </a:rPr>
              <a:t>/hybrid/OlivaTorralb_Hybrid_Siggraph06.pdf</a:t>
            </a:r>
            <a:endParaRPr lang="en-US" dirty="0"/>
          </a:p>
        </p:txBody>
      </p:sp>
      <p:cxnSp>
        <p:nvCxnSpPr>
          <p:cNvPr id="3" name="Straight Arrow Connector 2"/>
          <p:cNvCxnSpPr/>
          <p:nvPr/>
        </p:nvCxnSpPr>
        <p:spPr>
          <a:xfrm flipV="1">
            <a:off x="2193550" y="1733624"/>
            <a:ext cx="692700" cy="96484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44993" y="1431528"/>
            <a:ext cx="2828525" cy="369332"/>
          </a:xfrm>
          <a:prstGeom prst="rect">
            <a:avLst/>
          </a:prstGeom>
          <a:noFill/>
        </p:spPr>
        <p:txBody>
          <a:bodyPr wrap="square" rtlCol="0">
            <a:spAutoFit/>
          </a:bodyPr>
          <a:lstStyle/>
          <a:p>
            <a:r>
              <a:rPr lang="en-US" dirty="0" smtClean="0"/>
              <a:t>Cut-off frequency</a:t>
            </a:r>
            <a:endParaRPr lang="en-US" dirty="0"/>
          </a:p>
        </p:txBody>
      </p:sp>
      <p:sp>
        <p:nvSpPr>
          <p:cNvPr id="12" name="TextBox 11"/>
          <p:cNvSpPr txBox="1"/>
          <p:nvPr/>
        </p:nvSpPr>
        <p:spPr>
          <a:xfrm>
            <a:off x="1803905" y="6161738"/>
            <a:ext cx="6057557" cy="369332"/>
          </a:xfrm>
          <a:prstGeom prst="rect">
            <a:avLst/>
          </a:prstGeom>
          <a:noFill/>
        </p:spPr>
        <p:txBody>
          <a:bodyPr wrap="square" rtlCol="0">
            <a:spAutoFit/>
          </a:bodyPr>
          <a:lstStyle/>
          <a:p>
            <a:r>
              <a:rPr lang="en-US" dirty="0" smtClean="0"/>
              <a:t>Both image size and the cut-off frequency matter!  </a:t>
            </a:r>
            <a:endParaRPr lang="en-US" dirty="0"/>
          </a:p>
        </p:txBody>
      </p:sp>
    </p:spTree>
    <p:extLst>
      <p:ext uri="{BB962C8B-B14F-4D97-AF65-F5344CB8AC3E}">
        <p14:creationId xmlns:p14="http://schemas.microsoft.com/office/powerpoint/2010/main" val="23306492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normAutofit/>
          </a:bodyPr>
          <a:lstStyle/>
          <a:p>
            <a:r>
              <a:rPr lang="en-US" sz="3600" dirty="0">
                <a:latin typeface="Calibri" charset="0"/>
              </a:rPr>
              <a:t>Filtering in frequency domain</a:t>
            </a: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l="12308" t="45232" r="61539" b="12923"/>
          <a:stretch>
            <a:fillRect/>
          </a:stretch>
        </p:blipFill>
        <p:spPr bwMode="auto">
          <a:xfrm>
            <a:off x="7543800" y="533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2"/>
          <p:cNvPicPr>
            <a:picLocks noChangeAspect="1" noChangeArrowheads="1"/>
          </p:cNvPicPr>
          <p:nvPr/>
        </p:nvPicPr>
        <p:blipFill>
          <a:blip r:embed="rId3">
            <a:extLst>
              <a:ext uri="{28A0092B-C50C-407E-A947-70E740481C1C}">
                <a14:useLocalDpi xmlns:a14="http://schemas.microsoft.com/office/drawing/2010/main" val="0"/>
              </a:ext>
            </a:extLst>
          </a:blip>
          <a:srcRect l="50603" t="52437" r="24097" b="18646"/>
          <a:stretch>
            <a:fillRect/>
          </a:stretch>
        </p:blipFill>
        <p:spPr bwMode="auto">
          <a:xfrm>
            <a:off x="6477000" y="2514600"/>
            <a:ext cx="22860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3"/>
          <p:cNvPicPr>
            <a:picLocks noChangeAspect="1" noChangeArrowheads="1"/>
          </p:cNvPicPr>
          <p:nvPr/>
        </p:nvPicPr>
        <p:blipFill>
          <a:blip r:embed="rId4">
            <a:extLst>
              <a:ext uri="{28A0092B-C50C-407E-A947-70E740481C1C}">
                <a14:useLocalDpi xmlns:a14="http://schemas.microsoft.com/office/drawing/2010/main" val="0"/>
              </a:ext>
            </a:extLst>
          </a:blip>
          <a:srcRect l="24074" t="59259" r="44444" b="5185"/>
          <a:stretch>
            <a:fillRect/>
          </a:stretch>
        </p:blipFill>
        <p:spPr bwMode="auto">
          <a:xfrm>
            <a:off x="0" y="4867275"/>
            <a:ext cx="2819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3"/>
          <p:cNvPicPr>
            <a:picLocks noChangeAspect="1" noChangeArrowheads="1"/>
          </p:cNvPicPr>
          <p:nvPr/>
        </p:nvPicPr>
        <p:blipFill>
          <a:blip r:embed="rId4">
            <a:extLst>
              <a:ext uri="{28A0092B-C50C-407E-A947-70E740481C1C}">
                <a14:useLocalDpi xmlns:a14="http://schemas.microsoft.com/office/drawing/2010/main" val="0"/>
              </a:ext>
            </a:extLst>
          </a:blip>
          <a:srcRect l="59259" t="62222" r="14815" b="8148"/>
          <a:stretch>
            <a:fillRect/>
          </a:stretch>
        </p:blipFill>
        <p:spPr bwMode="auto">
          <a:xfrm>
            <a:off x="4724400" y="4789488"/>
            <a:ext cx="28956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3"/>
          <p:cNvPicPr>
            <a:picLocks noChangeAspect="1" noChangeArrowheads="1"/>
          </p:cNvPicPr>
          <p:nvPr/>
        </p:nvPicPr>
        <p:blipFill>
          <a:blip r:embed="rId4">
            <a:extLst>
              <a:ext uri="{28A0092B-C50C-407E-A947-70E740481C1C}">
                <a14:useLocalDpi xmlns:a14="http://schemas.microsoft.com/office/drawing/2010/main" val="0"/>
              </a:ext>
            </a:extLst>
          </a:blip>
          <a:srcRect l="59259" t="14815" r="9259" b="46667"/>
          <a:stretch>
            <a:fillRect/>
          </a:stretch>
        </p:blipFill>
        <p:spPr bwMode="auto">
          <a:xfrm>
            <a:off x="3505200" y="2362200"/>
            <a:ext cx="24384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3"/>
          <p:cNvPicPr>
            <a:picLocks noChangeAspect="1" noChangeArrowheads="1"/>
          </p:cNvPicPr>
          <p:nvPr/>
        </p:nvPicPr>
        <p:blipFill>
          <a:blip r:embed="rId4">
            <a:extLst>
              <a:ext uri="{28A0092B-C50C-407E-A947-70E740481C1C}">
                <a14:useLocalDpi xmlns:a14="http://schemas.microsoft.com/office/drawing/2010/main" val="0"/>
              </a:ext>
            </a:extLst>
          </a:blip>
          <a:srcRect l="22221" t="14815" r="44444" b="46667"/>
          <a:stretch>
            <a:fillRect/>
          </a:stretch>
        </p:blipFill>
        <p:spPr bwMode="auto">
          <a:xfrm>
            <a:off x="0" y="2286000"/>
            <a:ext cx="28194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ight Arrow 28"/>
          <p:cNvSpPr/>
          <p:nvPr/>
        </p:nvSpPr>
        <p:spPr>
          <a:xfrm rot="5400000">
            <a:off x="7429500" y="17907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ight Arrow 30"/>
          <p:cNvSpPr/>
          <p:nvPr/>
        </p:nvSpPr>
        <p:spPr>
          <a:xfrm>
            <a:off x="2895600" y="3200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Multiply 32"/>
          <p:cNvSpPr/>
          <p:nvPr/>
        </p:nvSpPr>
        <p:spPr>
          <a:xfrm>
            <a:off x="6019800" y="3048000"/>
            <a:ext cx="381000" cy="53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Right Arrow 33"/>
          <p:cNvSpPr/>
          <p:nvPr/>
        </p:nvSpPr>
        <p:spPr>
          <a:xfrm rot="10800000">
            <a:off x="3276600" y="5791200"/>
            <a:ext cx="914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572" name="TextBox 34"/>
          <p:cNvSpPr txBox="1">
            <a:spLocks noChangeArrowheads="1"/>
          </p:cNvSpPr>
          <p:nvPr/>
        </p:nvSpPr>
        <p:spPr bwMode="auto">
          <a:xfrm>
            <a:off x="2895600" y="27432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FFT</a:t>
            </a:r>
          </a:p>
        </p:txBody>
      </p:sp>
      <p:sp>
        <p:nvSpPr>
          <p:cNvPr id="66573" name="TextBox 35"/>
          <p:cNvSpPr txBox="1">
            <a:spLocks noChangeArrowheads="1"/>
          </p:cNvSpPr>
          <p:nvPr/>
        </p:nvSpPr>
        <p:spPr bwMode="auto">
          <a:xfrm>
            <a:off x="7315200" y="17526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FFT</a:t>
            </a:r>
          </a:p>
        </p:txBody>
      </p:sp>
      <p:sp>
        <p:nvSpPr>
          <p:cNvPr id="66574" name="TextBox 37"/>
          <p:cNvSpPr txBox="1">
            <a:spLocks noChangeArrowheads="1"/>
          </p:cNvSpPr>
          <p:nvPr/>
        </p:nvSpPr>
        <p:spPr bwMode="auto">
          <a:xfrm>
            <a:off x="3048000" y="53340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Inverse FFT</a:t>
            </a:r>
          </a:p>
        </p:txBody>
      </p:sp>
      <p:sp>
        <p:nvSpPr>
          <p:cNvPr id="39" name="TextBox 38"/>
          <p:cNvSpPr txBox="1"/>
          <p:nvPr/>
        </p:nvSpPr>
        <p:spPr>
          <a:xfrm rot="5400000">
            <a:off x="5906293" y="3923507"/>
            <a:ext cx="633413" cy="1016000"/>
          </a:xfrm>
          <a:prstGeom prst="rect">
            <a:avLst/>
          </a:prstGeom>
          <a:noFill/>
        </p:spPr>
        <p:txBody>
          <a:bodyPr wrap="none">
            <a:spAutoFit/>
          </a:bodyPr>
          <a:lstStyle/>
          <a:p>
            <a:pPr>
              <a:defRPr/>
            </a:pPr>
            <a:r>
              <a:rPr lang="en-US" sz="6000" dirty="0">
                <a:solidFill>
                  <a:schemeClr val="accent1">
                    <a:lumMod val="75000"/>
                  </a:schemeClr>
                </a:solidFill>
                <a:ea typeface="+mn-ea"/>
                <a:cs typeface="+mn-cs"/>
              </a:rPr>
              <a:t>=</a:t>
            </a:r>
          </a:p>
        </p:txBody>
      </p:sp>
      <p:sp>
        <p:nvSpPr>
          <p:cNvPr id="17" name="TextBox 16"/>
          <p:cNvSpPr txBox="1"/>
          <p:nvPr/>
        </p:nvSpPr>
        <p:spPr>
          <a:xfrm>
            <a:off x="7942263" y="6550025"/>
            <a:ext cx="1201737" cy="307975"/>
          </a:xfrm>
          <a:prstGeom prst="rect">
            <a:avLst/>
          </a:prstGeom>
          <a:noFill/>
        </p:spPr>
        <p:txBody>
          <a:bodyPr wrap="none">
            <a:spAutoFit/>
          </a:bodyPr>
          <a:lstStyle/>
          <a:p>
            <a:pPr>
              <a:defRPr/>
            </a:pPr>
            <a:r>
              <a:rPr lang="en-US" sz="1400" dirty="0">
                <a:solidFill>
                  <a:schemeClr val="bg1">
                    <a:lumMod val="50000"/>
                  </a:schemeClr>
                </a:solidFill>
                <a:ea typeface="+mn-ea"/>
                <a:cs typeface="+mn-cs"/>
              </a:rPr>
              <a:t>Slide: </a:t>
            </a:r>
            <a:r>
              <a:rPr lang="en-US" sz="1400" dirty="0" err="1">
                <a:solidFill>
                  <a:schemeClr val="bg1">
                    <a:lumMod val="50000"/>
                  </a:schemeClr>
                </a:solidFill>
                <a:ea typeface="+mn-ea"/>
                <a:cs typeface="+mn-cs"/>
              </a:rPr>
              <a:t>Hoiem</a:t>
            </a:r>
            <a:endParaRPr lang="en-US" sz="1400" dirty="0">
              <a:solidFill>
                <a:schemeClr val="bg1">
                  <a:lumMod val="50000"/>
                </a:schemeClr>
              </a:solidFill>
              <a:ea typeface="+mn-ea"/>
              <a:cs typeface="+mn-cs"/>
            </a:endParaRPr>
          </a:p>
        </p:txBody>
      </p:sp>
    </p:spTree>
    <p:extLst>
      <p:ext uri="{BB962C8B-B14F-4D97-AF65-F5344CB8AC3E}">
        <p14:creationId xmlns:p14="http://schemas.microsoft.com/office/powerpoint/2010/main" val="195771064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atin typeface="Calibri" charset="0"/>
              </a:rPr>
              <a:t>Laplacian filter</a:t>
            </a:r>
          </a:p>
        </p:txBody>
      </p:sp>
      <p:grpSp>
        <p:nvGrpSpPr>
          <p:cNvPr id="28675" name="Group 30"/>
          <p:cNvGrpSpPr>
            <a:grpSpLocks/>
          </p:cNvGrpSpPr>
          <p:nvPr/>
        </p:nvGrpSpPr>
        <p:grpSpPr bwMode="auto">
          <a:xfrm>
            <a:off x="152400" y="1447800"/>
            <a:ext cx="8839200" cy="4481513"/>
            <a:chOff x="144" y="1161"/>
            <a:chExt cx="5568" cy="2823"/>
          </a:xfrm>
        </p:grpSpPr>
        <p:graphicFrame>
          <p:nvGraphicFramePr>
            <p:cNvPr id="28677" name="Object 3"/>
            <p:cNvGraphicFramePr>
              <a:graphicFrameLocks noChangeAspect="1"/>
            </p:cNvGraphicFramePr>
            <p:nvPr/>
          </p:nvGraphicFramePr>
          <p:xfrm>
            <a:off x="2166" y="2447"/>
            <a:ext cx="1722" cy="1210"/>
          </p:xfrm>
          <a:graphic>
            <a:graphicData uri="http://schemas.openxmlformats.org/presentationml/2006/ole">
              <mc:AlternateContent xmlns:mc="http://schemas.openxmlformats.org/markup-compatibility/2006">
                <mc:Choice xmlns:v="urn:schemas-microsoft-com:vml" Requires="v">
                  <p:oleObj spid="_x0000_s3121" name="Photo Editor Photo" r:id="rId6" imgW="4133333" imgH="2905531" progId="">
                    <p:embed/>
                  </p:oleObj>
                </mc:Choice>
                <mc:Fallback>
                  <p:oleObj name="Photo Editor Photo" r:id="rId6" imgW="4133333" imgH="2905531"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 y="2447"/>
                          <a:ext cx="1722"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8678" name="Text Box 6"/>
            <p:cNvSpPr txBox="1">
              <a:spLocks noChangeArrowheads="1"/>
            </p:cNvSpPr>
            <p:nvPr/>
          </p:nvSpPr>
          <p:spPr bwMode="auto">
            <a:xfrm>
              <a:off x="2646" y="3714"/>
              <a:ext cx="7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1800">
                  <a:latin typeface="Arial" charset="0"/>
                </a:rPr>
                <a:t>Gaussian</a:t>
              </a:r>
            </a:p>
          </p:txBody>
        </p:sp>
        <p:grpSp>
          <p:nvGrpSpPr>
            <p:cNvPr id="28679" name="Group 17"/>
            <p:cNvGrpSpPr>
              <a:grpSpLocks/>
            </p:cNvGrpSpPr>
            <p:nvPr/>
          </p:nvGrpSpPr>
          <p:grpSpPr bwMode="auto">
            <a:xfrm>
              <a:off x="144" y="1161"/>
              <a:ext cx="1824" cy="2679"/>
              <a:chOff x="2064" y="576"/>
              <a:chExt cx="1824" cy="2679"/>
            </a:xfrm>
          </p:grpSpPr>
          <p:sp>
            <p:nvSpPr>
              <p:cNvPr id="28684" name="Freeform 7"/>
              <p:cNvSpPr>
                <a:spLocks/>
              </p:cNvSpPr>
              <p:nvPr/>
            </p:nvSpPr>
            <p:spPr bwMode="auto">
              <a:xfrm>
                <a:off x="2064" y="2304"/>
                <a:ext cx="1824" cy="672"/>
              </a:xfrm>
              <a:custGeom>
                <a:avLst/>
                <a:gdLst>
                  <a:gd name="T0" fmla="*/ 0 w 1824"/>
                  <a:gd name="T1" fmla="*/ 288 h 672"/>
                  <a:gd name="T2" fmla="*/ 816 w 1824"/>
                  <a:gd name="T3" fmla="*/ 672 h 672"/>
                  <a:gd name="T4" fmla="*/ 1824 w 1824"/>
                  <a:gd name="T5" fmla="*/ 384 h 672"/>
                  <a:gd name="T6" fmla="*/ 1008 w 1824"/>
                  <a:gd name="T7" fmla="*/ 0 h 672"/>
                  <a:gd name="T8" fmla="*/ 0 w 1824"/>
                  <a:gd name="T9" fmla="*/ 288 h 672"/>
                  <a:gd name="T10" fmla="*/ 0 60000 65536"/>
                  <a:gd name="T11" fmla="*/ 0 60000 65536"/>
                  <a:gd name="T12" fmla="*/ 0 60000 65536"/>
                  <a:gd name="T13" fmla="*/ 0 60000 65536"/>
                  <a:gd name="T14" fmla="*/ 0 60000 65536"/>
                  <a:gd name="T15" fmla="*/ 0 w 1824"/>
                  <a:gd name="T16" fmla="*/ 0 h 672"/>
                  <a:gd name="T17" fmla="*/ 1824 w 1824"/>
                  <a:gd name="T18" fmla="*/ 672 h 672"/>
                </a:gdLst>
                <a:ahLst/>
                <a:cxnLst>
                  <a:cxn ang="T10">
                    <a:pos x="T0" y="T1"/>
                  </a:cxn>
                  <a:cxn ang="T11">
                    <a:pos x="T2" y="T3"/>
                  </a:cxn>
                  <a:cxn ang="T12">
                    <a:pos x="T4" y="T5"/>
                  </a:cxn>
                  <a:cxn ang="T13">
                    <a:pos x="T6" y="T7"/>
                  </a:cxn>
                  <a:cxn ang="T14">
                    <a:pos x="T8" y="T9"/>
                  </a:cxn>
                </a:cxnLst>
                <a:rect l="T15" t="T16" r="T17" b="T18"/>
                <a:pathLst>
                  <a:path w="1824" h="672">
                    <a:moveTo>
                      <a:pt x="0" y="288"/>
                    </a:moveTo>
                    <a:lnTo>
                      <a:pt x="816" y="672"/>
                    </a:lnTo>
                    <a:lnTo>
                      <a:pt x="1824" y="384"/>
                    </a:lnTo>
                    <a:lnTo>
                      <a:pt x="1008" y="0"/>
                    </a:lnTo>
                    <a:lnTo>
                      <a:pt x="0" y="288"/>
                    </a:lnTo>
                    <a:close/>
                  </a:path>
                </a:pathLst>
              </a:custGeom>
              <a:solidFill>
                <a:srgbClr val="EAEAEA"/>
              </a:solidFill>
              <a:ln w="9525">
                <a:solidFill>
                  <a:schemeClr val="tx1"/>
                </a:solidFill>
                <a:round/>
                <a:headEnd/>
                <a:tailEnd/>
              </a:ln>
            </p:spPr>
            <p:txBody>
              <a:bodyPr/>
              <a:lstStyle/>
              <a:p>
                <a:endParaRPr lang="en-US"/>
              </a:p>
            </p:txBody>
          </p:sp>
          <p:sp>
            <p:nvSpPr>
              <p:cNvPr id="28685" name="Freeform 8"/>
              <p:cNvSpPr>
                <a:spLocks/>
              </p:cNvSpPr>
              <p:nvPr/>
            </p:nvSpPr>
            <p:spPr bwMode="auto">
              <a:xfrm>
                <a:off x="2880" y="576"/>
                <a:ext cx="144" cy="53"/>
              </a:xfrm>
              <a:custGeom>
                <a:avLst/>
                <a:gdLst>
                  <a:gd name="T0" fmla="*/ 0 w 1824"/>
                  <a:gd name="T1" fmla="*/ 0 h 672"/>
                  <a:gd name="T2" fmla="*/ 0 w 1824"/>
                  <a:gd name="T3" fmla="*/ 0 h 672"/>
                  <a:gd name="T4" fmla="*/ 0 w 1824"/>
                  <a:gd name="T5" fmla="*/ 0 h 672"/>
                  <a:gd name="T6" fmla="*/ 0 w 1824"/>
                  <a:gd name="T7" fmla="*/ 0 h 672"/>
                  <a:gd name="T8" fmla="*/ 0 w 1824"/>
                  <a:gd name="T9" fmla="*/ 0 h 672"/>
                  <a:gd name="T10" fmla="*/ 0 60000 65536"/>
                  <a:gd name="T11" fmla="*/ 0 60000 65536"/>
                  <a:gd name="T12" fmla="*/ 0 60000 65536"/>
                  <a:gd name="T13" fmla="*/ 0 60000 65536"/>
                  <a:gd name="T14" fmla="*/ 0 60000 65536"/>
                  <a:gd name="T15" fmla="*/ 0 w 1824"/>
                  <a:gd name="T16" fmla="*/ 0 h 672"/>
                  <a:gd name="T17" fmla="*/ 1824 w 1824"/>
                  <a:gd name="T18" fmla="*/ 672 h 672"/>
                </a:gdLst>
                <a:ahLst/>
                <a:cxnLst>
                  <a:cxn ang="T10">
                    <a:pos x="T0" y="T1"/>
                  </a:cxn>
                  <a:cxn ang="T11">
                    <a:pos x="T2" y="T3"/>
                  </a:cxn>
                  <a:cxn ang="T12">
                    <a:pos x="T4" y="T5"/>
                  </a:cxn>
                  <a:cxn ang="T13">
                    <a:pos x="T6" y="T7"/>
                  </a:cxn>
                  <a:cxn ang="T14">
                    <a:pos x="T8" y="T9"/>
                  </a:cxn>
                </a:cxnLst>
                <a:rect l="T15" t="T16" r="T17" b="T18"/>
                <a:pathLst>
                  <a:path w="1824" h="672">
                    <a:moveTo>
                      <a:pt x="0" y="288"/>
                    </a:moveTo>
                    <a:lnTo>
                      <a:pt x="816" y="672"/>
                    </a:lnTo>
                    <a:lnTo>
                      <a:pt x="1824" y="384"/>
                    </a:lnTo>
                    <a:lnTo>
                      <a:pt x="1008" y="0"/>
                    </a:lnTo>
                    <a:lnTo>
                      <a:pt x="0" y="288"/>
                    </a:lnTo>
                    <a:close/>
                  </a:path>
                </a:pathLst>
              </a:custGeom>
              <a:solidFill>
                <a:srgbClr val="EAEAEA"/>
              </a:solidFill>
              <a:ln w="9525">
                <a:solidFill>
                  <a:schemeClr val="tx1"/>
                </a:solidFill>
                <a:round/>
                <a:headEnd/>
                <a:tailEnd/>
              </a:ln>
            </p:spPr>
            <p:txBody>
              <a:bodyPr/>
              <a:lstStyle/>
              <a:p>
                <a:endParaRPr lang="en-US"/>
              </a:p>
            </p:txBody>
          </p:sp>
          <p:sp>
            <p:nvSpPr>
              <p:cNvPr id="28686" name="Line 9"/>
              <p:cNvSpPr>
                <a:spLocks noChangeShapeType="1"/>
              </p:cNvSpPr>
              <p:nvPr/>
            </p:nvSpPr>
            <p:spPr bwMode="auto">
              <a:xfrm>
                <a:off x="2880" y="606"/>
                <a:ext cx="0" cy="2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7" name="Line 10"/>
              <p:cNvSpPr>
                <a:spLocks noChangeShapeType="1"/>
              </p:cNvSpPr>
              <p:nvPr/>
            </p:nvSpPr>
            <p:spPr bwMode="auto">
              <a:xfrm>
                <a:off x="3024" y="609"/>
                <a:ext cx="0" cy="2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8" name="Line 11"/>
              <p:cNvSpPr>
                <a:spLocks noChangeShapeType="1"/>
              </p:cNvSpPr>
              <p:nvPr/>
            </p:nvSpPr>
            <p:spPr bwMode="auto">
              <a:xfrm>
                <a:off x="2952" y="630"/>
                <a:ext cx="0" cy="2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9" name="Freeform 12"/>
              <p:cNvSpPr>
                <a:spLocks/>
              </p:cNvSpPr>
              <p:nvPr/>
            </p:nvSpPr>
            <p:spPr bwMode="auto">
              <a:xfrm>
                <a:off x="2880" y="596"/>
                <a:ext cx="72" cy="2060"/>
              </a:xfrm>
              <a:custGeom>
                <a:avLst/>
                <a:gdLst>
                  <a:gd name="T0" fmla="*/ 0 w 72"/>
                  <a:gd name="T1" fmla="*/ 2036 h 2060"/>
                  <a:gd name="T2" fmla="*/ 0 w 72"/>
                  <a:gd name="T3" fmla="*/ 0 h 2060"/>
                  <a:gd name="T4" fmla="*/ 72 w 72"/>
                  <a:gd name="T5" fmla="*/ 36 h 2060"/>
                  <a:gd name="T6" fmla="*/ 72 w 72"/>
                  <a:gd name="T7" fmla="*/ 2060 h 2060"/>
                  <a:gd name="T8" fmla="*/ 0 w 72"/>
                  <a:gd name="T9" fmla="*/ 2036 h 2060"/>
                  <a:gd name="T10" fmla="*/ 0 60000 65536"/>
                  <a:gd name="T11" fmla="*/ 0 60000 65536"/>
                  <a:gd name="T12" fmla="*/ 0 60000 65536"/>
                  <a:gd name="T13" fmla="*/ 0 60000 65536"/>
                  <a:gd name="T14" fmla="*/ 0 60000 65536"/>
                  <a:gd name="T15" fmla="*/ 0 w 72"/>
                  <a:gd name="T16" fmla="*/ 0 h 2060"/>
                  <a:gd name="T17" fmla="*/ 72 w 72"/>
                  <a:gd name="T18" fmla="*/ 2060 h 2060"/>
                </a:gdLst>
                <a:ahLst/>
                <a:cxnLst>
                  <a:cxn ang="T10">
                    <a:pos x="T0" y="T1"/>
                  </a:cxn>
                  <a:cxn ang="T11">
                    <a:pos x="T2" y="T3"/>
                  </a:cxn>
                  <a:cxn ang="T12">
                    <a:pos x="T4" y="T5"/>
                  </a:cxn>
                  <a:cxn ang="T13">
                    <a:pos x="T6" y="T7"/>
                  </a:cxn>
                  <a:cxn ang="T14">
                    <a:pos x="T8" y="T9"/>
                  </a:cxn>
                </a:cxnLst>
                <a:rect l="T15" t="T16" r="T17" b="T18"/>
                <a:pathLst>
                  <a:path w="72" h="2060">
                    <a:moveTo>
                      <a:pt x="0" y="2036"/>
                    </a:moveTo>
                    <a:lnTo>
                      <a:pt x="0" y="0"/>
                    </a:lnTo>
                    <a:lnTo>
                      <a:pt x="72" y="36"/>
                    </a:lnTo>
                    <a:lnTo>
                      <a:pt x="72" y="2060"/>
                    </a:lnTo>
                    <a:lnTo>
                      <a:pt x="0" y="2036"/>
                    </a:lnTo>
                    <a:close/>
                  </a:path>
                </a:pathLst>
              </a:custGeom>
              <a:solidFill>
                <a:srgbClr val="EAEAEA"/>
              </a:solidFill>
              <a:ln w="9525">
                <a:solidFill>
                  <a:schemeClr val="tx1"/>
                </a:solidFill>
                <a:round/>
                <a:headEnd/>
                <a:tailEnd/>
              </a:ln>
            </p:spPr>
            <p:txBody>
              <a:bodyPr/>
              <a:lstStyle/>
              <a:p>
                <a:endParaRPr lang="en-US"/>
              </a:p>
            </p:txBody>
          </p:sp>
          <p:sp>
            <p:nvSpPr>
              <p:cNvPr id="28690" name="Freeform 13"/>
              <p:cNvSpPr>
                <a:spLocks/>
              </p:cNvSpPr>
              <p:nvPr/>
            </p:nvSpPr>
            <p:spPr bwMode="auto">
              <a:xfrm>
                <a:off x="2952" y="608"/>
                <a:ext cx="72" cy="2044"/>
              </a:xfrm>
              <a:custGeom>
                <a:avLst/>
                <a:gdLst>
                  <a:gd name="T0" fmla="*/ 0 w 72"/>
                  <a:gd name="T1" fmla="*/ 16 h 2044"/>
                  <a:gd name="T2" fmla="*/ 0 w 72"/>
                  <a:gd name="T3" fmla="*/ 2044 h 2044"/>
                  <a:gd name="T4" fmla="*/ 72 w 72"/>
                  <a:gd name="T5" fmla="*/ 2016 h 2044"/>
                  <a:gd name="T6" fmla="*/ 72 w 72"/>
                  <a:gd name="T7" fmla="*/ 0 h 2044"/>
                  <a:gd name="T8" fmla="*/ 0 w 72"/>
                  <a:gd name="T9" fmla="*/ 16 h 2044"/>
                  <a:gd name="T10" fmla="*/ 0 60000 65536"/>
                  <a:gd name="T11" fmla="*/ 0 60000 65536"/>
                  <a:gd name="T12" fmla="*/ 0 60000 65536"/>
                  <a:gd name="T13" fmla="*/ 0 60000 65536"/>
                  <a:gd name="T14" fmla="*/ 0 60000 65536"/>
                  <a:gd name="T15" fmla="*/ 0 w 72"/>
                  <a:gd name="T16" fmla="*/ 0 h 2044"/>
                  <a:gd name="T17" fmla="*/ 72 w 72"/>
                  <a:gd name="T18" fmla="*/ 2044 h 2044"/>
                </a:gdLst>
                <a:ahLst/>
                <a:cxnLst>
                  <a:cxn ang="T10">
                    <a:pos x="T0" y="T1"/>
                  </a:cxn>
                  <a:cxn ang="T11">
                    <a:pos x="T2" y="T3"/>
                  </a:cxn>
                  <a:cxn ang="T12">
                    <a:pos x="T4" y="T5"/>
                  </a:cxn>
                  <a:cxn ang="T13">
                    <a:pos x="T6" y="T7"/>
                  </a:cxn>
                  <a:cxn ang="T14">
                    <a:pos x="T8" y="T9"/>
                  </a:cxn>
                </a:cxnLst>
                <a:rect l="T15" t="T16" r="T17" b="T18"/>
                <a:pathLst>
                  <a:path w="72" h="2044">
                    <a:moveTo>
                      <a:pt x="0" y="16"/>
                    </a:moveTo>
                    <a:lnTo>
                      <a:pt x="0" y="2044"/>
                    </a:lnTo>
                    <a:lnTo>
                      <a:pt x="72" y="2016"/>
                    </a:lnTo>
                    <a:lnTo>
                      <a:pt x="72" y="0"/>
                    </a:lnTo>
                    <a:lnTo>
                      <a:pt x="0" y="16"/>
                    </a:lnTo>
                    <a:close/>
                  </a:path>
                </a:pathLst>
              </a:custGeom>
              <a:solidFill>
                <a:srgbClr val="EAEAEA"/>
              </a:solidFill>
              <a:ln w="9525">
                <a:solidFill>
                  <a:schemeClr val="tx1"/>
                </a:solidFill>
                <a:round/>
                <a:headEnd/>
                <a:tailEnd/>
              </a:ln>
            </p:spPr>
            <p:txBody>
              <a:bodyPr/>
              <a:lstStyle/>
              <a:p>
                <a:endParaRPr lang="en-US"/>
              </a:p>
            </p:txBody>
          </p:sp>
          <p:sp>
            <p:nvSpPr>
              <p:cNvPr id="28691" name="Text Box 14"/>
              <p:cNvSpPr txBox="1">
                <a:spLocks noChangeArrowheads="1"/>
              </p:cNvSpPr>
              <p:nvPr/>
            </p:nvSpPr>
            <p:spPr bwMode="auto">
              <a:xfrm>
                <a:off x="2508" y="3024"/>
                <a:ext cx="8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1800">
                    <a:latin typeface="Arial" charset="0"/>
                  </a:rPr>
                  <a:t>unit impulse</a:t>
                </a:r>
              </a:p>
            </p:txBody>
          </p:sp>
        </p:grpSp>
        <p:pic>
          <p:nvPicPr>
            <p:cNvPr id="28680" name="Picture 15" descr="Edittex"/>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968" y="2807"/>
              <a:ext cx="288"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20" descr="lo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4032" y="2361"/>
              <a:ext cx="1680" cy="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6" descr="Edittex"/>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3823" y="2731"/>
              <a:ext cx="33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3" name="Text Box 5"/>
            <p:cNvSpPr txBox="1">
              <a:spLocks noChangeArrowheads="1"/>
            </p:cNvSpPr>
            <p:nvPr/>
          </p:nvSpPr>
          <p:spPr bwMode="auto">
            <a:xfrm>
              <a:off x="4076" y="3753"/>
              <a:ext cx="1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1800">
                  <a:latin typeface="Arial" charset="0"/>
                </a:rPr>
                <a:t>Laplacian of Gaussian</a:t>
              </a:r>
            </a:p>
          </p:txBody>
        </p:sp>
      </p:grpSp>
      <p:sp>
        <p:nvSpPr>
          <p:cNvPr id="28676" name="TextBox 25"/>
          <p:cNvSpPr txBox="1">
            <a:spLocks noChangeArrowheads="1"/>
          </p:cNvSpPr>
          <p:nvPr/>
        </p:nvSpPr>
        <p:spPr bwMode="auto">
          <a:xfrm>
            <a:off x="7177088" y="6488113"/>
            <a:ext cx="196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1800">
                <a:latin typeface="Arial" charset="0"/>
              </a:rPr>
              <a:t>Source: Lazebnik</a:t>
            </a:r>
          </a:p>
        </p:txBody>
      </p:sp>
    </p:spTree>
    <p:extLst>
      <p:ext uri="{BB962C8B-B14F-4D97-AF65-F5344CB8AC3E}">
        <p14:creationId xmlns:p14="http://schemas.microsoft.com/office/powerpoint/2010/main" val="33414205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atin typeface="Calibri" charset="0"/>
              </a:rPr>
              <a:t>2D edge detection filters</a:t>
            </a:r>
          </a:p>
        </p:txBody>
      </p:sp>
      <p:graphicFrame>
        <p:nvGraphicFramePr>
          <p:cNvPr id="27651" name="Object 3"/>
          <p:cNvGraphicFramePr>
            <a:graphicFrameLocks noChangeAspect="1"/>
          </p:cNvGraphicFramePr>
          <p:nvPr/>
        </p:nvGraphicFramePr>
        <p:xfrm>
          <a:off x="304800" y="1066800"/>
          <a:ext cx="2733675" cy="1920875"/>
        </p:xfrm>
        <a:graphic>
          <a:graphicData uri="http://schemas.openxmlformats.org/presentationml/2006/ole">
            <mc:AlternateContent xmlns:mc="http://schemas.openxmlformats.org/markup-compatibility/2006">
              <mc:Choice xmlns:v="urn:schemas-microsoft-com:vml" Requires="v">
                <p:oleObj spid="_x0000_s5241" name="Photo Editor Photo" r:id="rId9" imgW="4133333" imgH="2905531" progId="MSPhotoEd.3">
                  <p:embed/>
                </p:oleObj>
              </mc:Choice>
              <mc:Fallback>
                <p:oleObj name="Photo Editor Photo" r:id="rId9" imgW="4133333" imgH="2905531"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1066800"/>
                        <a:ext cx="273367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652" name="Object 4"/>
          <p:cNvGraphicFramePr>
            <a:graphicFrameLocks noChangeAspect="1"/>
          </p:cNvGraphicFramePr>
          <p:nvPr/>
        </p:nvGraphicFramePr>
        <p:xfrm>
          <a:off x="3200400" y="1958975"/>
          <a:ext cx="3006725" cy="1317625"/>
        </p:xfrm>
        <a:graphic>
          <a:graphicData uri="http://schemas.openxmlformats.org/presentationml/2006/ole">
            <mc:AlternateContent xmlns:mc="http://schemas.openxmlformats.org/markup-compatibility/2006">
              <mc:Choice xmlns:v="urn:schemas-microsoft-com:vml" Requires="v">
                <p:oleObj spid="_x0000_s5242" name="Photo Editor Photo" r:id="rId11" imgW="6001588" imgH="2629267" progId="MSPhotoEd.3">
                  <p:embed/>
                </p:oleObj>
              </mc:Choice>
              <mc:Fallback>
                <p:oleObj name="Photo Editor Photo" r:id="rId11" imgW="6001588" imgH="2629267"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1958975"/>
                        <a:ext cx="3006725"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7653" name="Picture 5" descr="Edittex"/>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315913" y="3592513"/>
            <a:ext cx="2747962"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85800" y="4953000"/>
            <a:ext cx="7772400" cy="1223963"/>
            <a:chOff x="432" y="3120"/>
            <a:chExt cx="4896" cy="771"/>
          </a:xfrm>
        </p:grpSpPr>
        <p:sp>
          <p:nvSpPr>
            <p:cNvPr id="27662" name="Rectangle 7"/>
            <p:cNvSpPr>
              <a:spLocks noChangeArrowheads="1"/>
            </p:cNvSpPr>
            <p:nvPr/>
          </p:nvSpPr>
          <p:spPr bwMode="auto">
            <a:xfrm>
              <a:off x="432" y="3120"/>
              <a:ext cx="489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800"/>
                <a:t>      is the </a:t>
              </a:r>
              <a:r>
                <a:rPr lang="en-US" sz="2800" b="1"/>
                <a:t>Laplacian</a:t>
              </a:r>
              <a:r>
                <a:rPr lang="en-US" sz="2800"/>
                <a:t> operator:</a:t>
              </a:r>
            </a:p>
          </p:txBody>
        </p:sp>
        <p:pic>
          <p:nvPicPr>
            <p:cNvPr id="27663" name="Picture 8" descr="Edittex"/>
            <p:cNvPicPr>
              <a:picLocks noChangeAspect="1" noChangeArrowheads="1"/>
            </p:cNvPicPr>
            <p:nvPr>
              <p:custDataLst>
                <p:tags r:id="rId5"/>
              </p:custDataLst>
            </p:nvPr>
          </p:nvPicPr>
          <p:blipFill>
            <a:blip r:embed="rId14">
              <a:extLst>
                <a:ext uri="{28A0092B-C50C-407E-A947-70E740481C1C}">
                  <a14:useLocalDpi xmlns:a14="http://schemas.microsoft.com/office/drawing/2010/main" val="0"/>
                </a:ext>
              </a:extLst>
            </a:blip>
            <a:srcRect/>
            <a:stretch>
              <a:fillRect/>
            </a:stretch>
          </p:blipFill>
          <p:spPr bwMode="auto">
            <a:xfrm>
              <a:off x="480" y="3120"/>
              <a:ext cx="27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9" descr="Edittex"/>
            <p:cNvPicPr>
              <a:picLocks noChangeAspect="1" noChangeArrowheads="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1832" y="3513"/>
              <a:ext cx="1624"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0"/>
          <p:cNvGrpSpPr>
            <a:grpSpLocks/>
          </p:cNvGrpSpPr>
          <p:nvPr/>
        </p:nvGrpSpPr>
        <p:grpSpPr bwMode="auto">
          <a:xfrm>
            <a:off x="6091238" y="1843088"/>
            <a:ext cx="2824162" cy="3033712"/>
            <a:chOff x="3837" y="1161"/>
            <a:chExt cx="1779" cy="1911"/>
          </a:xfrm>
        </p:grpSpPr>
        <p:graphicFrame>
          <p:nvGraphicFramePr>
            <p:cNvPr id="27659" name="Object 11"/>
            <p:cNvGraphicFramePr>
              <a:graphicFrameLocks noChangeAspect="1"/>
            </p:cNvGraphicFramePr>
            <p:nvPr/>
          </p:nvGraphicFramePr>
          <p:xfrm>
            <a:off x="3978" y="1410"/>
            <a:ext cx="1638" cy="1662"/>
          </p:xfrm>
          <a:graphic>
            <a:graphicData uri="http://schemas.openxmlformats.org/presentationml/2006/ole">
              <mc:AlternateContent xmlns:mc="http://schemas.openxmlformats.org/markup-compatibility/2006">
                <mc:Choice xmlns:v="urn:schemas-microsoft-com:vml" Requires="v">
                  <p:oleObj spid="_x0000_s5243" name="Photo Editor Photo" r:id="rId16" imgW="2600000" imgH="2638095" progId="MSPhotoEd.3">
                    <p:embed/>
                  </p:oleObj>
                </mc:Choice>
                <mc:Fallback>
                  <p:oleObj name="Photo Editor Photo" r:id="rId16" imgW="2600000" imgH="2638095" progId="MSPhotoEd.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78" y="1410"/>
                          <a:ext cx="1638" cy="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27660" name="Picture 12" descr="Edittex"/>
            <p:cNvPicPr>
              <a:picLocks noChangeAspect="1" noChangeArrowheads="1"/>
            </p:cNvPicPr>
            <p:nvPr>
              <p:custDataLst>
                <p:tags r:id="rId4"/>
              </p:custDataLst>
            </p:nvPr>
          </p:nvPicPr>
          <p:blipFill>
            <a:blip r:embed="rId18">
              <a:extLst>
                <a:ext uri="{28A0092B-C50C-407E-A947-70E740481C1C}">
                  <a14:useLocalDpi xmlns:a14="http://schemas.microsoft.com/office/drawing/2010/main" val="0"/>
                </a:ext>
              </a:extLst>
            </a:blip>
            <a:srcRect/>
            <a:stretch>
              <a:fillRect/>
            </a:stretch>
          </p:blipFill>
          <p:spPr bwMode="auto">
            <a:xfrm>
              <a:off x="3837" y="2362"/>
              <a:ext cx="76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Text Box 13"/>
            <p:cNvSpPr txBox="1">
              <a:spLocks noChangeArrowheads="1"/>
            </p:cNvSpPr>
            <p:nvPr/>
          </p:nvSpPr>
          <p:spPr bwMode="auto">
            <a:xfrm>
              <a:off x="4028" y="1161"/>
              <a:ext cx="1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1800">
                  <a:latin typeface="Arial" charset="0"/>
                </a:rPr>
                <a:t>Laplacian of Gaussian</a:t>
              </a:r>
            </a:p>
          </p:txBody>
        </p:sp>
      </p:grpSp>
      <p:sp>
        <p:nvSpPr>
          <p:cNvPr id="27656" name="Text Box 14"/>
          <p:cNvSpPr txBox="1">
            <a:spLocks noChangeArrowheads="1"/>
          </p:cNvSpPr>
          <p:nvPr/>
        </p:nvSpPr>
        <p:spPr bwMode="auto">
          <a:xfrm>
            <a:off x="1060450" y="3214688"/>
            <a:ext cx="1149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1800">
                <a:latin typeface="Arial" charset="0"/>
              </a:rPr>
              <a:t>Gaussian</a:t>
            </a:r>
          </a:p>
        </p:txBody>
      </p:sp>
      <p:sp>
        <p:nvSpPr>
          <p:cNvPr id="27657" name="Text Box 15"/>
          <p:cNvSpPr txBox="1">
            <a:spLocks noChangeArrowheads="1"/>
          </p:cNvSpPr>
          <p:nvPr/>
        </p:nvSpPr>
        <p:spPr bwMode="auto">
          <a:xfrm>
            <a:off x="3384550" y="3214688"/>
            <a:ext cx="244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1800">
                <a:latin typeface="Arial" charset="0"/>
              </a:rPr>
              <a:t>derivative of Gaussian</a:t>
            </a:r>
          </a:p>
        </p:txBody>
      </p:sp>
      <p:pic>
        <p:nvPicPr>
          <p:cNvPr id="27658" name="Picture 16" descr="Edittex"/>
          <p:cNvPicPr>
            <a:picLocks noChangeAspect="1" noChangeArrowheads="1"/>
          </p:cNvPicPr>
          <p:nvPr>
            <p:custDataLst>
              <p:tags r:id="rId3"/>
            </p:custDataLst>
          </p:nvPr>
        </p:nvPicPr>
        <p:blipFill>
          <a:blip r:embed="rId19">
            <a:extLst>
              <a:ext uri="{28A0092B-C50C-407E-A947-70E740481C1C}">
                <a14:useLocalDpi xmlns:a14="http://schemas.microsoft.com/office/drawing/2010/main" val="0"/>
              </a:ext>
            </a:extLst>
          </a:blip>
          <a:srcRect/>
          <a:stretch>
            <a:fillRect/>
          </a:stretch>
        </p:blipFill>
        <p:spPr bwMode="auto">
          <a:xfrm>
            <a:off x="4224338" y="3649663"/>
            <a:ext cx="11874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847787" y="6143842"/>
            <a:ext cx="2839013" cy="369332"/>
          </a:xfrm>
          <a:prstGeom prst="rect">
            <a:avLst/>
          </a:prstGeom>
        </p:spPr>
        <p:txBody>
          <a:bodyPr wrap="none">
            <a:spAutoFit/>
          </a:bodyPr>
          <a:lstStyle/>
          <a:p>
            <a:r>
              <a:rPr lang="en-US" dirty="0" err="1">
                <a:hlinkClick r:id="rId20"/>
              </a:rPr>
              <a:t>scipy.ndimage.filters.laplace</a:t>
            </a:r>
            <a:endParaRPr lang="en-US" dirty="0"/>
          </a:p>
        </p:txBody>
      </p:sp>
    </p:spTree>
    <p:extLst>
      <p:ext uri="{BB962C8B-B14F-4D97-AF65-F5344CB8AC3E}">
        <p14:creationId xmlns:p14="http://schemas.microsoft.com/office/powerpoint/2010/main" val="2788195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err="1" smtClean="0">
                <a:latin typeface="Calibri" charset="0"/>
              </a:rPr>
              <a:t>Laplacian</a:t>
            </a:r>
            <a:r>
              <a:rPr lang="en-US" dirty="0" smtClean="0">
                <a:latin typeface="Calibri" charset="0"/>
              </a:rPr>
              <a:t> of Gaussian</a:t>
            </a:r>
            <a:endParaRPr lang="en-US" dirty="0">
              <a:latin typeface="Calibri" charset="0"/>
            </a:endParaRPr>
          </a:p>
        </p:txBody>
      </p:sp>
      <p:sp>
        <p:nvSpPr>
          <p:cNvPr id="4" name="Rectangle 3"/>
          <p:cNvSpPr/>
          <p:nvPr/>
        </p:nvSpPr>
        <p:spPr>
          <a:xfrm>
            <a:off x="5847787" y="6143842"/>
            <a:ext cx="2839013" cy="369332"/>
          </a:xfrm>
          <a:prstGeom prst="rect">
            <a:avLst/>
          </a:prstGeom>
        </p:spPr>
        <p:txBody>
          <a:bodyPr wrap="none">
            <a:spAutoFit/>
          </a:bodyPr>
          <a:lstStyle/>
          <a:p>
            <a:r>
              <a:rPr lang="en-US" dirty="0" err="1">
                <a:hlinkClick r:id="rId3"/>
              </a:rPr>
              <a:t>scipy.ndimage.filters.laplace</a:t>
            </a:r>
            <a:endParaRPr lang="en-US" dirty="0"/>
          </a:p>
        </p:txBody>
      </p:sp>
      <p:pic>
        <p:nvPicPr>
          <p:cNvPr id="6" name="Picture 5" descr="Screen Shot 2017-10-08 at 10.32.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023983"/>
            <a:ext cx="6858000" cy="1231900"/>
          </a:xfrm>
          <a:prstGeom prst="rect">
            <a:avLst/>
          </a:prstGeom>
        </p:spPr>
      </p:pic>
      <p:sp>
        <p:nvSpPr>
          <p:cNvPr id="7" name="Rectangle 6"/>
          <p:cNvSpPr/>
          <p:nvPr/>
        </p:nvSpPr>
        <p:spPr>
          <a:xfrm>
            <a:off x="1523677" y="4180959"/>
            <a:ext cx="4905698" cy="1015663"/>
          </a:xfrm>
          <a:prstGeom prst="rect">
            <a:avLst/>
          </a:prstGeom>
        </p:spPr>
        <p:txBody>
          <a:bodyPr wrap="square">
            <a:spAutoFit/>
          </a:bodyPr>
          <a:lstStyle/>
          <a:p>
            <a:r>
              <a:rPr lang="en-US" sz="2000" dirty="0" smtClean="0"/>
              <a:t>In Python:</a:t>
            </a:r>
          </a:p>
          <a:p>
            <a:endParaRPr lang="en-US" sz="2000" dirty="0" smtClean="0"/>
          </a:p>
          <a:p>
            <a:r>
              <a:rPr lang="en-US" sz="2000" dirty="0" smtClean="0"/>
              <a:t>result </a:t>
            </a:r>
            <a:r>
              <a:rPr lang="en-US" sz="2000" dirty="0"/>
              <a:t>= </a:t>
            </a:r>
            <a:r>
              <a:rPr lang="en-US" sz="2000" dirty="0" err="1"/>
              <a:t>ndimage.filters.laplace</a:t>
            </a:r>
            <a:r>
              <a:rPr lang="en-US" sz="2000" dirty="0"/>
              <a:t>(</a:t>
            </a:r>
            <a:r>
              <a:rPr lang="en-US" sz="2000" dirty="0" err="1"/>
              <a:t>img</a:t>
            </a:r>
            <a:r>
              <a:rPr lang="en-US" sz="2000" dirty="0"/>
              <a:t>)</a:t>
            </a:r>
          </a:p>
        </p:txBody>
      </p:sp>
    </p:spTree>
    <p:extLst>
      <p:ext uri="{BB962C8B-B14F-4D97-AF65-F5344CB8AC3E}">
        <p14:creationId xmlns:p14="http://schemas.microsoft.com/office/powerpoint/2010/main" val="198828275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r>
              <a:rPr lang="en-US">
                <a:latin typeface="Calibri" charset="0"/>
              </a:rPr>
              <a:t>Things to Remember</a:t>
            </a:r>
          </a:p>
        </p:txBody>
      </p:sp>
      <p:sp>
        <p:nvSpPr>
          <p:cNvPr id="70659" name="Content Placeholder 2"/>
          <p:cNvSpPr>
            <a:spLocks noGrp="1"/>
          </p:cNvSpPr>
          <p:nvPr>
            <p:ph idx="1"/>
          </p:nvPr>
        </p:nvSpPr>
        <p:spPr>
          <a:xfrm>
            <a:off x="457200" y="990600"/>
            <a:ext cx="6096000" cy="5135563"/>
          </a:xfrm>
        </p:spPr>
        <p:txBody>
          <a:bodyPr>
            <a:normAutofit fontScale="85000" lnSpcReduction="20000"/>
          </a:bodyPr>
          <a:lstStyle/>
          <a:p>
            <a:pPr>
              <a:defRPr/>
            </a:pPr>
            <a:r>
              <a:rPr lang="en-US" dirty="0" smtClean="0">
                <a:ea typeface="+mn-ea"/>
                <a:cs typeface="+mn-cs"/>
              </a:rPr>
              <a:t>Sometimes it makes sense to think of images and filtering in the frequency domain</a:t>
            </a:r>
          </a:p>
          <a:p>
            <a:pPr lvl="1">
              <a:defRPr/>
            </a:pPr>
            <a:r>
              <a:rPr lang="en-US" dirty="0" smtClean="0">
                <a:ea typeface="+mn-ea"/>
              </a:rPr>
              <a:t>Fourier analysis</a:t>
            </a:r>
          </a:p>
          <a:p>
            <a:pPr>
              <a:defRPr/>
            </a:pPr>
            <a:endParaRPr lang="en-US" dirty="0" smtClean="0">
              <a:ea typeface="+mn-ea"/>
              <a:cs typeface="+mn-cs"/>
            </a:endParaRPr>
          </a:p>
          <a:p>
            <a:pPr>
              <a:defRPr/>
            </a:pPr>
            <a:r>
              <a:rPr lang="en-US" dirty="0" smtClean="0">
                <a:ea typeface="+mn-ea"/>
                <a:cs typeface="+mn-cs"/>
              </a:rPr>
              <a:t>Can be faster to filter using FFT for large images (N </a:t>
            </a:r>
            <a:r>
              <a:rPr lang="en-US" dirty="0" err="1" smtClean="0">
                <a:ea typeface="+mn-ea"/>
                <a:cs typeface="+mn-cs"/>
              </a:rPr>
              <a:t>logN</a:t>
            </a:r>
            <a:r>
              <a:rPr lang="en-US" dirty="0" smtClean="0">
                <a:ea typeface="+mn-ea"/>
                <a:cs typeface="+mn-cs"/>
              </a:rPr>
              <a:t> vs. N</a:t>
            </a:r>
            <a:r>
              <a:rPr lang="en-US" baseline="30000" dirty="0" smtClean="0">
                <a:ea typeface="+mn-ea"/>
                <a:cs typeface="+mn-cs"/>
              </a:rPr>
              <a:t>2</a:t>
            </a:r>
            <a:r>
              <a:rPr lang="en-US" dirty="0" smtClean="0">
                <a:ea typeface="+mn-ea"/>
                <a:cs typeface="+mn-cs"/>
              </a:rPr>
              <a:t> for auto-correlation)</a:t>
            </a:r>
          </a:p>
          <a:p>
            <a:pPr>
              <a:defRPr/>
            </a:pPr>
            <a:endParaRPr lang="en-US" dirty="0" smtClean="0">
              <a:ea typeface="+mn-ea"/>
              <a:cs typeface="+mn-cs"/>
            </a:endParaRPr>
          </a:p>
          <a:p>
            <a:pPr>
              <a:defRPr/>
            </a:pPr>
            <a:r>
              <a:rPr lang="en-US" dirty="0" smtClean="0">
                <a:ea typeface="+mn-ea"/>
                <a:cs typeface="+mn-cs"/>
              </a:rPr>
              <a:t>Images are mostly smooth</a:t>
            </a:r>
          </a:p>
          <a:p>
            <a:pPr lvl="1">
              <a:defRPr/>
            </a:pPr>
            <a:r>
              <a:rPr lang="en-US" dirty="0" smtClean="0">
                <a:ea typeface="+mn-ea"/>
              </a:rPr>
              <a:t>Basis for compression</a:t>
            </a:r>
          </a:p>
          <a:p>
            <a:pPr>
              <a:defRPr/>
            </a:pPr>
            <a:endParaRPr lang="en-US" dirty="0" smtClean="0">
              <a:ea typeface="+mn-ea"/>
              <a:cs typeface="+mn-cs"/>
            </a:endParaRPr>
          </a:p>
          <a:p>
            <a:pPr>
              <a:defRPr/>
            </a:pPr>
            <a:r>
              <a:rPr lang="en-US" dirty="0" smtClean="0">
                <a:ea typeface="+mn-ea"/>
                <a:cs typeface="+mn-cs"/>
              </a:rPr>
              <a:t>Remember to low-pass before sampling</a:t>
            </a:r>
          </a:p>
          <a:p>
            <a:pPr>
              <a:defRPr/>
            </a:pPr>
            <a:endParaRPr lang="en-US" dirty="0" smtClean="0">
              <a:ea typeface="+mn-ea"/>
              <a:cs typeface="+mn-cs"/>
            </a:endParaRPr>
          </a:p>
          <a:p>
            <a:pPr>
              <a:defRPr/>
            </a:pPr>
            <a:endParaRPr lang="en-US" dirty="0" smtClean="0">
              <a:ea typeface="+mn-ea"/>
              <a:cs typeface="+mn-cs"/>
            </a:endParaRPr>
          </a:p>
        </p:txBody>
      </p:sp>
      <p:pic>
        <p:nvPicPr>
          <p:cNvPr id="106499" name="Picture 3"/>
          <p:cNvPicPr>
            <a:picLocks noChangeAspect="1" noChangeArrowheads="1"/>
          </p:cNvPicPr>
          <p:nvPr/>
        </p:nvPicPr>
        <p:blipFill>
          <a:blip r:embed="rId2">
            <a:extLst>
              <a:ext uri="{28A0092B-C50C-407E-A947-70E740481C1C}">
                <a14:useLocalDpi xmlns:a14="http://schemas.microsoft.com/office/drawing/2010/main" val="0"/>
              </a:ext>
            </a:extLst>
          </a:blip>
          <a:srcRect l="38501" t="61481" r="40927" b="5122"/>
          <a:stretch>
            <a:fillRect/>
          </a:stretch>
        </p:blipFill>
        <p:spPr bwMode="auto">
          <a:xfrm>
            <a:off x="6977063" y="1111250"/>
            <a:ext cx="15859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76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own Arrow 6"/>
          <p:cNvSpPr/>
          <p:nvPr/>
        </p:nvSpPr>
        <p:spPr>
          <a:xfrm>
            <a:off x="7664450" y="762000"/>
            <a:ext cx="2286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2" descr="C:\Users\Hoiem\Documents\Classes\Computational Photography - Fall 2010\lectures\demos\fftims\flowers_fft.png"/>
          <p:cNvPicPr>
            <a:picLocks noChangeArrowheads="1"/>
          </p:cNvPicPr>
          <p:nvPr/>
        </p:nvPicPr>
        <p:blipFill>
          <a:blip r:embed="rId4">
            <a:extLst>
              <a:ext uri="{28A0092B-C50C-407E-A947-70E740481C1C}">
                <a14:useLocalDpi xmlns:a14="http://schemas.microsoft.com/office/drawing/2010/main" val="0"/>
              </a:ext>
            </a:extLst>
          </a:blip>
          <a:srcRect l="29167" t="8333" r="26042" b="12500"/>
          <a:stretch>
            <a:fillRect/>
          </a:stretch>
        </p:blipFill>
        <p:spPr bwMode="auto">
          <a:xfrm>
            <a:off x="7239000" y="40386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sine-sample-5"/>
          <p:cNvPicPr>
            <a:picLocks noChangeAspect="1" noChangeArrowheads="1"/>
          </p:cNvPicPr>
          <p:nvPr/>
        </p:nvPicPr>
        <p:blipFill>
          <a:blip r:embed="rId5">
            <a:extLst>
              <a:ext uri="{28A0092B-C50C-407E-A947-70E740481C1C}">
                <a14:useLocalDpi xmlns:a14="http://schemas.microsoft.com/office/drawing/2010/main" val="0"/>
              </a:ext>
            </a:extLst>
          </a:blip>
          <a:srcRect l="41235"/>
          <a:stretch>
            <a:fillRect/>
          </a:stretch>
        </p:blipFill>
        <p:spPr bwMode="auto">
          <a:xfrm>
            <a:off x="6629400" y="5334000"/>
            <a:ext cx="22860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894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home reading</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Aliasing</a:t>
            </a:r>
            <a:r>
              <a:rPr lang="en-US" dirty="0" err="1" smtClean="0">
                <a:hlinkClick r:id="rId2"/>
              </a:rPr>
              <a:t>http</a:t>
            </a:r>
            <a:r>
              <a:rPr lang="en-US" dirty="0" smtClean="0">
                <a:hlinkClick r:id="rId2"/>
              </a:rPr>
              <a:t>://redwood.berkeley.edu/bruno/npb261/</a:t>
            </a:r>
            <a:r>
              <a:rPr lang="en-US" dirty="0" smtClean="0">
                <a:hlinkClick r:id="rId2"/>
              </a:rPr>
              <a:t>aliasing.pdf</a:t>
            </a:r>
            <a:endParaRPr lang="en-US" dirty="0" smtClean="0"/>
          </a:p>
          <a:p>
            <a:r>
              <a:rPr lang="en-US" dirty="0" smtClean="0"/>
              <a:t>Hybrid images</a:t>
            </a:r>
          </a:p>
          <a:p>
            <a:r>
              <a:rPr lang="en-US" dirty="0">
                <a:hlinkClick r:id="rId3"/>
              </a:rPr>
              <a:t>http://cvcl.mit.edu/hybrid/OlivaTorralb_Hybrid_Siggraph06.</a:t>
            </a:r>
            <a:r>
              <a:rPr lang="en-US" dirty="0" smtClean="0">
                <a:hlinkClick r:id="rId3"/>
              </a:rPr>
              <a:t>pdf</a:t>
            </a:r>
            <a:endParaRPr lang="en-US" dirty="0" smtClean="0"/>
          </a:p>
          <a:p>
            <a:endParaRPr lang="en-US" dirty="0"/>
          </a:p>
          <a:p>
            <a:pPr marL="0" indent="0">
              <a:buNone/>
            </a:pPr>
            <a:endParaRPr lang="en-US" dirty="0" smtClean="0"/>
          </a:p>
          <a:p>
            <a:r>
              <a:rPr lang="en-US" dirty="0" smtClean="0"/>
              <a:t>Fourier Transform:</a:t>
            </a:r>
            <a:r>
              <a:rPr lang="en-US" dirty="0"/>
              <a:t> </a:t>
            </a:r>
            <a:r>
              <a:rPr lang="en-US" dirty="0" smtClean="0"/>
              <a:t>Chapter 3.4</a:t>
            </a:r>
          </a:p>
          <a:p>
            <a:pPr marL="0" indent="0">
              <a:buNone/>
            </a:pPr>
            <a:endParaRPr lang="en-US" dirty="0" smtClean="0"/>
          </a:p>
          <a:p>
            <a:r>
              <a:rPr lang="en-US" dirty="0" smtClean="0"/>
              <a:t>Next class: </a:t>
            </a:r>
            <a:r>
              <a:rPr lang="en-US" dirty="0" smtClean="0"/>
              <a:t>Gaussian Pyramids, </a:t>
            </a:r>
            <a:r>
              <a:rPr lang="en-US" dirty="0" smtClean="0"/>
              <a:t>Filter banks and Texture</a:t>
            </a:r>
            <a:endParaRPr lang="en-US" dirty="0"/>
          </a:p>
        </p:txBody>
      </p:sp>
    </p:spTree>
    <p:extLst>
      <p:ext uri="{BB962C8B-B14F-4D97-AF65-F5344CB8AC3E}">
        <p14:creationId xmlns:p14="http://schemas.microsoft.com/office/powerpoint/2010/main" val="1256968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Filters in Fourier Domain</a:t>
            </a:r>
            <a:endParaRPr lang="en-US" dirty="0"/>
          </a:p>
        </p:txBody>
      </p:sp>
      <p:pic>
        <p:nvPicPr>
          <p:cNvPr id="7" name="Content Placeholder 6" descr="Filters.pn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332647" y="1689697"/>
            <a:ext cx="8583193" cy="4720426"/>
          </a:xfrm>
        </p:spPr>
      </p:pic>
      <p:sp>
        <p:nvSpPr>
          <p:cNvPr id="8" name="TextBox 7"/>
          <p:cNvSpPr txBox="1"/>
          <p:nvPr/>
        </p:nvSpPr>
        <p:spPr>
          <a:xfrm>
            <a:off x="2343645" y="1232972"/>
            <a:ext cx="1557392" cy="369332"/>
          </a:xfrm>
          <a:prstGeom prst="rect">
            <a:avLst/>
          </a:prstGeom>
          <a:noFill/>
        </p:spPr>
        <p:txBody>
          <a:bodyPr wrap="square" rtlCol="0">
            <a:spAutoFit/>
          </a:bodyPr>
          <a:lstStyle/>
          <a:p>
            <a:r>
              <a:rPr lang="en-US" dirty="0" smtClean="0"/>
              <a:t>Mean filter </a:t>
            </a:r>
            <a:endParaRPr lang="en-US" dirty="0"/>
          </a:p>
        </p:txBody>
      </p:sp>
      <p:sp>
        <p:nvSpPr>
          <p:cNvPr id="9" name="Rectangle 8"/>
          <p:cNvSpPr/>
          <p:nvPr/>
        </p:nvSpPr>
        <p:spPr>
          <a:xfrm>
            <a:off x="5705430" y="1232972"/>
            <a:ext cx="1564363" cy="369332"/>
          </a:xfrm>
          <a:prstGeom prst="rect">
            <a:avLst/>
          </a:prstGeom>
        </p:spPr>
        <p:txBody>
          <a:bodyPr wrap="none">
            <a:spAutoFit/>
          </a:bodyPr>
          <a:lstStyle/>
          <a:p>
            <a:r>
              <a:rPr lang="en-US" dirty="0" smtClean="0"/>
              <a:t>Gaussian Filter </a:t>
            </a:r>
            <a:endParaRPr lang="en-US" dirty="0"/>
          </a:p>
        </p:txBody>
      </p:sp>
    </p:spTree>
    <p:extLst>
      <p:ext uri="{BB962C8B-B14F-4D97-AF65-F5344CB8AC3E}">
        <p14:creationId xmlns:p14="http://schemas.microsoft.com/office/powerpoint/2010/main" val="39983674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06963"/>
          </a:xfrm>
        </p:spPr>
        <p:txBody>
          <a:bodyPr/>
          <a:lstStyle/>
          <a:p>
            <a:pPr marL="0">
              <a:buFont typeface="Arial" charset="0"/>
              <a:buNone/>
              <a:defRPr/>
            </a:pPr>
            <a:r>
              <a:rPr lang="en-US" b="1" dirty="0" smtClean="0">
                <a:solidFill>
                  <a:schemeClr val="tx2">
                    <a:lumMod val="75000"/>
                  </a:schemeClr>
                </a:solidFill>
                <a:ea typeface="+mn-ea"/>
                <a:cs typeface="+mn-cs"/>
              </a:rPr>
              <a:t>Why does a lower resolution image still make sense to us?  What do we lose?</a:t>
            </a:r>
            <a:endParaRPr lang="en-US" b="1" dirty="0">
              <a:solidFill>
                <a:schemeClr val="tx2">
                  <a:lumMod val="75000"/>
                </a:schemeClr>
              </a:solidFill>
              <a:ea typeface="+mn-ea"/>
              <a:cs typeface="+mn-cs"/>
            </a:endParaRPr>
          </a:p>
        </p:txBody>
      </p:sp>
      <p:sp>
        <p:nvSpPr>
          <p:cNvPr id="17" name="Right Arrow 16"/>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755" name="TextBox 18"/>
          <p:cNvSpPr txBox="1">
            <a:spLocks noChangeArrowheads="1"/>
          </p:cNvSpPr>
          <p:nvPr/>
        </p:nvSpPr>
        <p:spPr bwMode="auto">
          <a:xfrm>
            <a:off x="4422775" y="6550025"/>
            <a:ext cx="472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Image: </a:t>
            </a:r>
            <a:r>
              <a:rPr lang="en-US" sz="1400">
                <a:hlinkClick r:id="rId2"/>
              </a:rPr>
              <a:t>http://www.flickr.com/photos/igorms/136916757/ </a:t>
            </a:r>
            <a:endParaRPr lang="en-US" sz="1400"/>
          </a:p>
        </p:txBody>
      </p:sp>
      <p:pic>
        <p:nvPicPr>
          <p:cNvPr id="74756" name="Picture 4" descr="http://farm1.static.flickr.com/47/136916757_8237b4a9f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4" descr="http://farm1.static.flickr.com/47/136916757_8237b4a9f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TextBox 6"/>
          <p:cNvSpPr txBox="1">
            <a:spLocks noChangeArrowheads="1"/>
          </p:cNvSpPr>
          <p:nvPr/>
        </p:nvSpPr>
        <p:spPr bwMode="auto">
          <a:xfrm>
            <a:off x="3352800" y="0"/>
            <a:ext cx="1893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Sampling</a:t>
            </a:r>
          </a:p>
        </p:txBody>
      </p:sp>
    </p:spTree>
    <p:extLst>
      <p:ext uri="{BB962C8B-B14F-4D97-AF65-F5344CB8AC3E}">
        <p14:creationId xmlns:p14="http://schemas.microsoft.com/office/powerpoint/2010/main" val="5790870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ext Box 8"/>
          <p:cNvSpPr txBox="1">
            <a:spLocks noChangeArrowheads="1"/>
          </p:cNvSpPr>
          <p:nvPr/>
        </p:nvSpPr>
        <p:spPr bwMode="auto">
          <a:xfrm>
            <a:off x="304800" y="5715000"/>
            <a:ext cx="44624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t>Throw away every other row and column to create a </a:t>
            </a:r>
            <a:r>
              <a:rPr lang="en-US" sz="1800"/>
              <a:t>1/2</a:t>
            </a:r>
            <a:r>
              <a:rPr lang="en-US" sz="2000"/>
              <a:t> size image</a:t>
            </a:r>
          </a:p>
          <a:p>
            <a:pPr lvl="1"/>
            <a:endParaRPr lang="en-US" sz="2000" i="1"/>
          </a:p>
        </p:txBody>
      </p:sp>
      <p:pic>
        <p:nvPicPr>
          <p:cNvPr id="7577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676400"/>
            <a:ext cx="4491037"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305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850" y="2590800"/>
            <a:ext cx="2444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74"/>
          <p:cNvGrpSpPr>
            <a:grpSpLocks/>
          </p:cNvGrpSpPr>
          <p:nvPr/>
        </p:nvGrpSpPr>
        <p:grpSpPr bwMode="auto">
          <a:xfrm>
            <a:off x="392113" y="1676400"/>
            <a:ext cx="4343400" cy="3581400"/>
            <a:chOff x="48" y="1056"/>
            <a:chExt cx="2736" cy="2256"/>
          </a:xfrm>
        </p:grpSpPr>
        <p:grpSp>
          <p:nvGrpSpPr>
            <p:cNvPr id="75783" name="Group 30"/>
            <p:cNvGrpSpPr>
              <a:grpSpLocks/>
            </p:cNvGrpSpPr>
            <p:nvPr/>
          </p:nvGrpSpPr>
          <p:grpSpPr bwMode="auto">
            <a:xfrm>
              <a:off x="48" y="1056"/>
              <a:ext cx="2736" cy="96"/>
              <a:chOff x="48" y="1056"/>
              <a:chExt cx="2736" cy="96"/>
            </a:xfrm>
          </p:grpSpPr>
          <p:sp>
            <p:nvSpPr>
              <p:cNvPr id="75901" name="Oval 16"/>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02" name="Oval 17"/>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03" name="Oval 18"/>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04" name="Oval 19"/>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05" name="Oval 21"/>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06" name="Oval 22"/>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07" name="Oval 23"/>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08" name="Oval 24"/>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09" name="Oval 25"/>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10" name="Oval 26"/>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11" name="Oval 27"/>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12" name="Oval 29"/>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5784" name="Group 31"/>
            <p:cNvGrpSpPr>
              <a:grpSpLocks/>
            </p:cNvGrpSpPr>
            <p:nvPr/>
          </p:nvGrpSpPr>
          <p:grpSpPr bwMode="auto">
            <a:xfrm>
              <a:off x="48" y="1296"/>
              <a:ext cx="2736" cy="96"/>
              <a:chOff x="48" y="1056"/>
              <a:chExt cx="2736" cy="96"/>
            </a:xfrm>
          </p:grpSpPr>
          <p:sp>
            <p:nvSpPr>
              <p:cNvPr id="75889" name="Oval 32"/>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0" name="Oval 33"/>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1" name="Oval 34"/>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2" name="Oval 35"/>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3" name="Oval 36"/>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4" name="Oval 37"/>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5" name="Oval 38"/>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6" name="Oval 39"/>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7" name="Oval 40"/>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8" name="Oval 41"/>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99" name="Oval 42"/>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900" name="Oval 43"/>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5785" name="Group 44"/>
            <p:cNvGrpSpPr>
              <a:grpSpLocks/>
            </p:cNvGrpSpPr>
            <p:nvPr/>
          </p:nvGrpSpPr>
          <p:grpSpPr bwMode="auto">
            <a:xfrm>
              <a:off x="48" y="1536"/>
              <a:ext cx="2736" cy="96"/>
              <a:chOff x="48" y="1056"/>
              <a:chExt cx="2736" cy="96"/>
            </a:xfrm>
          </p:grpSpPr>
          <p:sp>
            <p:nvSpPr>
              <p:cNvPr id="75877" name="Oval 45"/>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78" name="Oval 46"/>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79" name="Oval 47"/>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80" name="Oval 48"/>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81" name="Oval 49"/>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82" name="Oval 50"/>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83" name="Oval 51"/>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84" name="Oval 52"/>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85" name="Oval 53"/>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86" name="Oval 54"/>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87" name="Oval 55"/>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88" name="Oval 56"/>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5786" name="Group 57"/>
            <p:cNvGrpSpPr>
              <a:grpSpLocks/>
            </p:cNvGrpSpPr>
            <p:nvPr/>
          </p:nvGrpSpPr>
          <p:grpSpPr bwMode="auto">
            <a:xfrm>
              <a:off x="48" y="1776"/>
              <a:ext cx="2736" cy="96"/>
              <a:chOff x="48" y="1056"/>
              <a:chExt cx="2736" cy="96"/>
            </a:xfrm>
          </p:grpSpPr>
          <p:sp>
            <p:nvSpPr>
              <p:cNvPr id="75865" name="Oval 58"/>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66" name="Oval 59"/>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67" name="Oval 60"/>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68" name="Oval 61"/>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69" name="Oval 62"/>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70" name="Oval 63"/>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71" name="Oval 64"/>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72" name="Oval 65"/>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73" name="Oval 66"/>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74" name="Oval 67"/>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75" name="Oval 68"/>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76" name="Oval 69"/>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5787" name="Group 70"/>
            <p:cNvGrpSpPr>
              <a:grpSpLocks/>
            </p:cNvGrpSpPr>
            <p:nvPr/>
          </p:nvGrpSpPr>
          <p:grpSpPr bwMode="auto">
            <a:xfrm>
              <a:off x="48" y="2016"/>
              <a:ext cx="2736" cy="96"/>
              <a:chOff x="48" y="1056"/>
              <a:chExt cx="2736" cy="96"/>
            </a:xfrm>
          </p:grpSpPr>
          <p:sp>
            <p:nvSpPr>
              <p:cNvPr id="75853" name="Oval 71"/>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54" name="Oval 72"/>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55" name="Oval 73"/>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56" name="Oval 74"/>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57" name="Oval 75"/>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58" name="Oval 76"/>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59" name="Oval 77"/>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60" name="Oval 78"/>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61" name="Oval 79"/>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62" name="Oval 80"/>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63" name="Oval 81"/>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64" name="Oval 82"/>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5788" name="Group 83"/>
            <p:cNvGrpSpPr>
              <a:grpSpLocks/>
            </p:cNvGrpSpPr>
            <p:nvPr/>
          </p:nvGrpSpPr>
          <p:grpSpPr bwMode="auto">
            <a:xfrm>
              <a:off x="48" y="2256"/>
              <a:ext cx="2736" cy="96"/>
              <a:chOff x="48" y="1056"/>
              <a:chExt cx="2736" cy="96"/>
            </a:xfrm>
          </p:grpSpPr>
          <p:sp>
            <p:nvSpPr>
              <p:cNvPr id="75841" name="Oval 84"/>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42" name="Oval 85"/>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43" name="Oval 86"/>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44" name="Oval 87"/>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45" name="Oval 88"/>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46" name="Oval 89"/>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47" name="Oval 90"/>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48" name="Oval 91"/>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49" name="Oval 92"/>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50" name="Oval 93"/>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51" name="Oval 94"/>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52" name="Oval 95"/>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5789" name="Group 96"/>
            <p:cNvGrpSpPr>
              <a:grpSpLocks/>
            </p:cNvGrpSpPr>
            <p:nvPr/>
          </p:nvGrpSpPr>
          <p:grpSpPr bwMode="auto">
            <a:xfrm>
              <a:off x="48" y="2496"/>
              <a:ext cx="2736" cy="96"/>
              <a:chOff x="48" y="1056"/>
              <a:chExt cx="2736" cy="96"/>
            </a:xfrm>
          </p:grpSpPr>
          <p:sp>
            <p:nvSpPr>
              <p:cNvPr id="75829" name="Oval 97"/>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0" name="Oval 98"/>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1" name="Oval 99"/>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2" name="Oval 100"/>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3" name="Oval 101"/>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4" name="Oval 102"/>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5" name="Oval 103"/>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6" name="Oval 104"/>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7" name="Oval 105"/>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8" name="Oval 106"/>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39" name="Oval 107"/>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40" name="Oval 108"/>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5790" name="Group 109"/>
            <p:cNvGrpSpPr>
              <a:grpSpLocks/>
            </p:cNvGrpSpPr>
            <p:nvPr/>
          </p:nvGrpSpPr>
          <p:grpSpPr bwMode="auto">
            <a:xfrm>
              <a:off x="48" y="2736"/>
              <a:ext cx="2736" cy="96"/>
              <a:chOff x="48" y="1056"/>
              <a:chExt cx="2736" cy="96"/>
            </a:xfrm>
          </p:grpSpPr>
          <p:sp>
            <p:nvSpPr>
              <p:cNvPr id="75817" name="Oval 110"/>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18" name="Oval 111"/>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19" name="Oval 112"/>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20" name="Oval 113"/>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21" name="Oval 114"/>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22" name="Oval 115"/>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23" name="Oval 116"/>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24" name="Oval 117"/>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25" name="Oval 118"/>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26" name="Oval 119"/>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27" name="Oval 120"/>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28" name="Oval 121"/>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5791" name="Group 122"/>
            <p:cNvGrpSpPr>
              <a:grpSpLocks/>
            </p:cNvGrpSpPr>
            <p:nvPr/>
          </p:nvGrpSpPr>
          <p:grpSpPr bwMode="auto">
            <a:xfrm>
              <a:off x="48" y="2976"/>
              <a:ext cx="2736" cy="96"/>
              <a:chOff x="48" y="1056"/>
              <a:chExt cx="2736" cy="96"/>
            </a:xfrm>
          </p:grpSpPr>
          <p:sp>
            <p:nvSpPr>
              <p:cNvPr id="75805" name="Oval 123"/>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06" name="Oval 124"/>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07" name="Oval 125"/>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08" name="Oval 126"/>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09" name="Oval 127"/>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10" name="Oval 128"/>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11" name="Oval 129"/>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12" name="Oval 130"/>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13" name="Oval 131"/>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14" name="Oval 132"/>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15" name="Oval 133"/>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16" name="Oval 134"/>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5792" name="Group 135"/>
            <p:cNvGrpSpPr>
              <a:grpSpLocks/>
            </p:cNvGrpSpPr>
            <p:nvPr/>
          </p:nvGrpSpPr>
          <p:grpSpPr bwMode="auto">
            <a:xfrm>
              <a:off x="48" y="3216"/>
              <a:ext cx="2736" cy="96"/>
              <a:chOff x="48" y="1056"/>
              <a:chExt cx="2736" cy="96"/>
            </a:xfrm>
          </p:grpSpPr>
          <p:sp>
            <p:nvSpPr>
              <p:cNvPr id="75793" name="Oval 136"/>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794" name="Oval 137"/>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795" name="Oval 138"/>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796" name="Oval 139"/>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797" name="Oval 140"/>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798" name="Oval 141"/>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799" name="Oval 142"/>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00" name="Oval 143"/>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01" name="Oval 144"/>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02" name="Oval 145"/>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03" name="Oval 146"/>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5804" name="Oval 147"/>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sp>
        <p:nvSpPr>
          <p:cNvPr id="343215" name="Line 175"/>
          <p:cNvSpPr>
            <a:spLocks noChangeShapeType="1"/>
          </p:cNvSpPr>
          <p:nvPr/>
        </p:nvSpPr>
        <p:spPr bwMode="auto">
          <a:xfrm>
            <a:off x="5181600" y="3733800"/>
            <a:ext cx="533400" cy="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1" name="Title 1"/>
          <p:cNvSpPr txBox="1">
            <a:spLocks/>
          </p:cNvSpPr>
          <p:nvPr/>
        </p:nvSpPr>
        <p:spPr>
          <a:xfrm>
            <a:off x="457200" y="0"/>
            <a:ext cx="8229600" cy="914400"/>
          </a:xfrm>
          <a:prstGeom prst="rect">
            <a:avLst/>
          </a:prstGeom>
        </p:spPr>
        <p:txBody>
          <a:bodyPr anchor="ctr"/>
          <a:lstStyle/>
          <a:p>
            <a:pPr eaLnBrk="0" hangingPunct="0">
              <a:defRPr/>
            </a:pPr>
            <a:r>
              <a:rPr lang="en-US" sz="4000" dirty="0" err="1">
                <a:latin typeface="+mj-lt"/>
                <a:ea typeface="+mj-ea"/>
                <a:cs typeface="+mj-cs"/>
              </a:rPr>
              <a:t>Subsampling</a:t>
            </a:r>
            <a:r>
              <a:rPr lang="en-US" sz="4000" dirty="0">
                <a:latin typeface="+mj-lt"/>
                <a:ea typeface="+mj-ea"/>
                <a:cs typeface="+mj-cs"/>
              </a:rPr>
              <a:t> by a factor of 2</a:t>
            </a:r>
          </a:p>
        </p:txBody>
      </p:sp>
    </p:spTree>
    <p:extLst>
      <p:ext uri="{BB962C8B-B14F-4D97-AF65-F5344CB8AC3E}">
        <p14:creationId xmlns:p14="http://schemas.microsoft.com/office/powerpoint/2010/main" val="1481527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432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3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2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p:cNvSpPr>
          <p:nvPr/>
        </p:nvSpPr>
        <p:spPr>
          <a:xfrm>
            <a:off x="457200" y="0"/>
            <a:ext cx="8229600" cy="914400"/>
          </a:xfrm>
          <a:prstGeom prst="rect">
            <a:avLst/>
          </a:prstGeom>
        </p:spPr>
        <p:txBody>
          <a:bodyPr anchor="ctr"/>
          <a:lstStyle/>
          <a:p>
            <a:pPr eaLnBrk="0" hangingPunct="0">
              <a:defRPr/>
            </a:pPr>
            <a:r>
              <a:rPr lang="en-US" sz="4000" dirty="0" smtClean="0">
                <a:latin typeface="+mj-lt"/>
                <a:ea typeface="+mj-ea"/>
                <a:cs typeface="+mj-cs"/>
              </a:rPr>
              <a:t>Aliasing problem</a:t>
            </a:r>
            <a:endParaRPr lang="en-US" sz="4000" dirty="0">
              <a:latin typeface="+mj-lt"/>
              <a:ea typeface="+mj-ea"/>
              <a:cs typeface="+mj-cs"/>
            </a:endParaRPr>
          </a:p>
        </p:txBody>
      </p:sp>
      <p:sp>
        <p:nvSpPr>
          <p:cNvPr id="139" name="Rectangle 3"/>
          <p:cNvSpPr txBox="1">
            <a:spLocks noChangeArrowheads="1"/>
          </p:cNvSpPr>
          <p:nvPr/>
        </p:nvSpPr>
        <p:spPr>
          <a:xfrm>
            <a:off x="457200" y="990600"/>
            <a:ext cx="8229600" cy="51355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smtClean="0">
                <a:latin typeface="Calibri" charset="0"/>
              </a:rPr>
              <a:t>1D example (sinewave):</a:t>
            </a:r>
            <a:endParaRPr lang="en-US" sz="2800">
              <a:latin typeface="Calibri" charset="0"/>
            </a:endParaRPr>
          </a:p>
        </p:txBody>
      </p:sp>
      <p:sp>
        <p:nvSpPr>
          <p:cNvPr id="142" name="Text Box 5"/>
          <p:cNvSpPr txBox="1">
            <a:spLocks noChangeArrowheads="1"/>
          </p:cNvSpPr>
          <p:nvPr/>
        </p:nvSpPr>
        <p:spPr bwMode="auto">
          <a:xfrm>
            <a:off x="4805828" y="6165503"/>
            <a:ext cx="402064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smtClean="0"/>
              <a:t>http://</a:t>
            </a:r>
            <a:r>
              <a:rPr lang="en-US" sz="1200" dirty="0" err="1" smtClean="0"/>
              <a:t>redwood.berkeley.edu</a:t>
            </a:r>
            <a:r>
              <a:rPr lang="en-US" sz="1200" dirty="0" smtClean="0"/>
              <a:t>/</a:t>
            </a:r>
            <a:r>
              <a:rPr lang="en-US" sz="1200" dirty="0" err="1" smtClean="0"/>
              <a:t>bruno</a:t>
            </a:r>
            <a:r>
              <a:rPr lang="en-US" sz="1200" dirty="0" smtClean="0"/>
              <a:t>/npb261/</a:t>
            </a:r>
            <a:r>
              <a:rPr lang="en-US" sz="1200" dirty="0" err="1" smtClean="0"/>
              <a:t>aliasing.pdf</a:t>
            </a:r>
            <a:endParaRPr lang="en-US" sz="1200" dirty="0"/>
          </a:p>
        </p:txBody>
      </p:sp>
      <p:pic>
        <p:nvPicPr>
          <p:cNvPr id="5" name="Picture 4" descr="Screen Shot 2015-02-15 at 7.08.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262" y="2120307"/>
            <a:ext cx="7500965" cy="3728290"/>
          </a:xfrm>
          <a:prstGeom prst="rect">
            <a:avLst/>
          </a:prstGeom>
        </p:spPr>
      </p:pic>
    </p:spTree>
    <p:extLst>
      <p:ext uri="{BB962C8B-B14F-4D97-AF65-F5344CB8AC3E}">
        <p14:creationId xmlns:p14="http://schemas.microsoft.com/office/powerpoint/2010/main" val="12234488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10"/>
          <p:cNvSpPr>
            <a:spLocks noGrp="1" noChangeArrowheads="1"/>
          </p:cNvSpPr>
          <p:nvPr>
            <p:ph type="body" idx="1"/>
          </p:nvPr>
        </p:nvSpPr>
        <p:spPr/>
        <p:txBody>
          <a:bodyPr/>
          <a:lstStyle/>
          <a:p>
            <a:pPr eaLnBrk="1" hangingPunct="1"/>
            <a:r>
              <a:rPr lang="en-US">
                <a:latin typeface="Calibri" charset="0"/>
              </a:rPr>
              <a:t>1D example (sinewave):</a:t>
            </a:r>
          </a:p>
        </p:txBody>
      </p:sp>
      <p:sp>
        <p:nvSpPr>
          <p:cNvPr id="78852" name="Title 6"/>
          <p:cNvSpPr>
            <a:spLocks noGrp="1"/>
          </p:cNvSpPr>
          <p:nvPr>
            <p:ph type="title"/>
          </p:nvPr>
        </p:nvSpPr>
        <p:spPr/>
        <p:txBody>
          <a:bodyPr/>
          <a:lstStyle/>
          <a:p>
            <a:r>
              <a:rPr lang="en-US">
                <a:latin typeface="Calibri" charset="0"/>
              </a:rPr>
              <a:t>Aliasing problem</a:t>
            </a:r>
          </a:p>
        </p:txBody>
      </p:sp>
      <p:pic>
        <p:nvPicPr>
          <p:cNvPr id="2" name="Picture 1" descr="Screen Shot 2015-02-15 at 7.12.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31" y="2789235"/>
            <a:ext cx="8108177" cy="3255874"/>
          </a:xfrm>
          <a:prstGeom prst="rect">
            <a:avLst/>
          </a:prstGeom>
        </p:spPr>
      </p:pic>
      <p:sp>
        <p:nvSpPr>
          <p:cNvPr id="3" name="TextBox 2"/>
          <p:cNvSpPr txBox="1"/>
          <p:nvPr/>
        </p:nvSpPr>
        <p:spPr>
          <a:xfrm>
            <a:off x="2630932" y="2403797"/>
            <a:ext cx="3129901" cy="369332"/>
          </a:xfrm>
          <a:prstGeom prst="rect">
            <a:avLst/>
          </a:prstGeom>
          <a:noFill/>
        </p:spPr>
        <p:txBody>
          <a:bodyPr wrap="square" rtlCol="0">
            <a:spAutoFit/>
          </a:bodyPr>
          <a:lstStyle/>
          <a:p>
            <a:r>
              <a:rPr lang="en-US" dirty="0" smtClean="0"/>
              <a:t>Sample at 2Hz</a:t>
            </a:r>
            <a:endParaRPr lang="en-US" dirty="0"/>
          </a:p>
        </p:txBody>
      </p:sp>
      <p:sp>
        <p:nvSpPr>
          <p:cNvPr id="8" name="Text Box 5"/>
          <p:cNvSpPr txBox="1">
            <a:spLocks noChangeArrowheads="1"/>
          </p:cNvSpPr>
          <p:nvPr/>
        </p:nvSpPr>
        <p:spPr bwMode="auto">
          <a:xfrm>
            <a:off x="4805828" y="6165503"/>
            <a:ext cx="402064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smtClean="0"/>
              <a:t>http://</a:t>
            </a:r>
            <a:r>
              <a:rPr lang="en-US" sz="1200" dirty="0" err="1" smtClean="0"/>
              <a:t>redwood.berkeley.edu</a:t>
            </a:r>
            <a:r>
              <a:rPr lang="en-US" sz="1200" dirty="0" smtClean="0"/>
              <a:t>/</a:t>
            </a:r>
            <a:r>
              <a:rPr lang="en-US" sz="1200" dirty="0" err="1" smtClean="0"/>
              <a:t>bruno</a:t>
            </a:r>
            <a:r>
              <a:rPr lang="en-US" sz="1200" dirty="0" smtClean="0"/>
              <a:t>/npb261/</a:t>
            </a:r>
            <a:r>
              <a:rPr lang="en-US" sz="1200" dirty="0" err="1" smtClean="0"/>
              <a:t>aliasing.pdf</a:t>
            </a:r>
            <a:endParaRPr lang="en-US" sz="1200" dirty="0"/>
          </a:p>
        </p:txBody>
      </p:sp>
    </p:spTree>
    <p:extLst>
      <p:ext uri="{BB962C8B-B14F-4D97-AF65-F5344CB8AC3E}">
        <p14:creationId xmlns:p14="http://schemas.microsoft.com/office/powerpoint/2010/main" val="359620987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end{document}&#10;"/>
  <p:tag name="EXTERNALNAME" val="Edittex"/>
  <p:tag name="BLEND" val="False"/>
  <p:tag name="TRANSPARENT" val="False"/>
  <p:tag name="BITMAPFORMAT" val="bmpmono"/>
  <p:tag name="DEBUGINTERACTIVE" val="True"/>
  <p:tag name="ORIGWIDTH" val="48.6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pprox$&#10;\end{document}&#10;"/>
  <p:tag name="EXTERNALNAME" val="Edittex"/>
  <p:tag name="BLEND" val="False"/>
  <p:tag name="TRANSPARENT" val="False"/>
  <p:tag name="BITMAPFORMAT" val="bmpmono"/>
  <p:tag name="DEBUGINTERACTIVE" val="True"/>
  <p:tag name="ORIGWIDTH" val="55.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_\sigma(u,v) = \frac{1}{2 \pi \sigma^2} e^{-\frac{u^2+v^2}{2\sigma^2}}&#10;\]&#10;\end{document}&#10;"/>
  <p:tag name="EXTERNALNAME" val="Edittex"/>
  <p:tag name="BLEND" val="False"/>
  <p:tag name="TRANSPARENT" val="False"/>
  <p:tag name="BITMAPFORMAT" val="bmpmono"/>
  <p:tag name="DEBUGINTERACTIVE" val="True"/>
  <p:tag name="ORIGWIDTH" val="858.6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artial}{\partial x} h_\sigma(u,v)&#10;\]&#10;\end{document}&#10;"/>
  <p:tag name="EXTERNALNAME" val="Edittex"/>
  <p:tag name="BLEND" val="False"/>
  <p:tag name="TRANSPARENT" val="False"/>
  <p:tag name="KEEPFILES" val="False"/>
  <p:tag name="DEBUGPAUSE" val="False"/>
  <p:tag name="RESOLUTION" val="300"/>
  <p:tag name="BITMAPFORMAT" val="bmpmono"/>
  <p:tag name="DEBUGINTERACTIVE" val="True"/>
  <p:tag name="ORIGWIDTH" val="370.75"/>
  <p:tag name="PICTUREFILESIZE" val="957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abla^2 h_\sigma (u,v)&#10;\]&#10;\end{document}&#10;"/>
  <p:tag name="EXTERNALNAME" val="Edittex"/>
  <p:tag name="BLEND" val="False"/>
  <p:tag name="TRANSPARENT" val="False"/>
  <p:tag name="BITMAPFORMAT" val="bmpmono"/>
  <p:tag name="DEBUGINTERACTIVE" val="True"/>
  <p:tag name="ORIGWIDTH" val="37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abla^2 &#10;\]&#10;\end{document}&#10;"/>
  <p:tag name="EXTERNALNAME" val="Edittex"/>
  <p:tag name="BLEND" val="False"/>
  <p:tag name="TRANSPARENT" val="False"/>
  <p:tag name="BITMAPFORMAT" val="bmpmono"/>
  <p:tag name="DEBUGINTERACTIVE" val="True"/>
  <p:tag name="ORIGWIDTH" val="100.7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2 f = \frac{\partial^2 f}{\partial x^2} + \frac{\partial^2 f}{\partial y^2}$&#10;\end{document}&#10;"/>
  <p:tag name="EXTERNALNAME" val="Edittex"/>
  <p:tag name="BLEND" val="False"/>
  <p:tag name="TRANSPARENT" val="False"/>
  <p:tag name="BITMAPFORMAT" val="bmpmono"/>
  <p:tag name="DEBUGINTERACTIVE" val="True"/>
  <p:tag name="ORIGWIDTH" val="611.1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3887</TotalTime>
  <Words>1353</Words>
  <Application>Microsoft Macintosh PowerPoint</Application>
  <PresentationFormat>On-screen Show (4:3)</PresentationFormat>
  <Paragraphs>235</Paragraphs>
  <Slides>44</Slides>
  <Notes>15</Notes>
  <HiddenSlides>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47" baseType="lpstr">
      <vt:lpstr>Office Theme</vt:lpstr>
      <vt:lpstr>Microsoft Equation</vt:lpstr>
      <vt:lpstr>Photo Editor Photo</vt:lpstr>
      <vt:lpstr>CSC589 Introduction to Computer Vision Lecture 9</vt:lpstr>
      <vt:lpstr>What we have learned so far</vt:lpstr>
      <vt:lpstr>What we want to achieve in this course?</vt:lpstr>
      <vt:lpstr>Filtering in frequency domain</vt:lpstr>
      <vt:lpstr>Filters in Fourier Domain</vt:lpstr>
      <vt:lpstr>PowerPoint Presentation</vt:lpstr>
      <vt:lpstr>PowerPoint Presentation</vt:lpstr>
      <vt:lpstr>PowerPoint Presentation</vt:lpstr>
      <vt:lpstr>Aliasing problem</vt:lpstr>
      <vt:lpstr>Aliasing problem</vt:lpstr>
      <vt:lpstr>Aliasing problem</vt:lpstr>
      <vt:lpstr>Aliasing problem</vt:lpstr>
      <vt:lpstr>Aliasing problem</vt:lpstr>
      <vt:lpstr>Aliasing problem</vt:lpstr>
      <vt:lpstr>Aliasing in video</vt:lpstr>
      <vt:lpstr>Aliasing in video</vt:lpstr>
      <vt:lpstr>Aliasing in graphics</vt:lpstr>
      <vt:lpstr>Sampling and aliasing</vt:lpstr>
      <vt:lpstr>Nyquist-Shannon Sampling Theorem</vt:lpstr>
      <vt:lpstr>Aliasing problem</vt:lpstr>
      <vt:lpstr>Aliasing problem</vt:lpstr>
      <vt:lpstr>Anti-aliasing</vt:lpstr>
      <vt:lpstr>Algorithm for downsampling by factor of 2</vt:lpstr>
      <vt:lpstr>Text images</vt:lpstr>
      <vt:lpstr>Anti-aliasing</vt:lpstr>
      <vt:lpstr>Subsampling without pre-filtering</vt:lpstr>
      <vt:lpstr>Subsampling with Gaussian pre-filtering</vt:lpstr>
      <vt:lpstr>Gaussian pre-filtering</vt:lpstr>
      <vt:lpstr>PowerPoint Presentation</vt:lpstr>
      <vt:lpstr>Why is it called a pyramid</vt:lpstr>
      <vt:lpstr>PowerPoint Presentation</vt:lpstr>
      <vt:lpstr>PowerPoint Presentation</vt:lpstr>
      <vt:lpstr>PowerPoint Presentation</vt:lpstr>
      <vt:lpstr>PowerPoint Presentation</vt:lpstr>
      <vt:lpstr>Campbell-Robson contrast sensitivity curve defines your window of sensitivity</vt:lpstr>
      <vt:lpstr>Hybrid Image in FFT</vt:lpstr>
      <vt:lpstr>PowerPoint Presentation</vt:lpstr>
      <vt:lpstr>PowerPoint Presentation</vt:lpstr>
      <vt:lpstr>PowerPoint Presentation</vt:lpstr>
      <vt:lpstr>Laplacian filter</vt:lpstr>
      <vt:lpstr>2D edge detection filters</vt:lpstr>
      <vt:lpstr>Laplacian of Gaussian</vt:lpstr>
      <vt:lpstr>Things to Remember</vt:lpstr>
      <vt:lpstr>Take home reading</vt:lpstr>
    </vt:vector>
  </TitlesOfParts>
  <Company>American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CSC589 Introduction to Computer Vision Lecture 8</dc:title>
  <dc:creator>Bei Xiao</dc:creator>
  <cp:lastModifiedBy>Bei Xiao</cp:lastModifiedBy>
  <cp:revision>154</cp:revision>
  <dcterms:created xsi:type="dcterms:W3CDTF">2015-02-15T17:19:35Z</dcterms:created>
  <dcterms:modified xsi:type="dcterms:W3CDTF">2017-10-09T16:07:00Z</dcterms:modified>
</cp:coreProperties>
</file>